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autoCompressPictures="0">
  <p:sldMasterIdLst>
    <p:sldMasterId id="2147483648" r:id="rId1"/>
  </p:sldMasterIdLst>
  <p:sldIdLst>
    <p:sldId id="256" r:id="rId2"/>
    <p:sldId id="260" r:id="rId3"/>
    <p:sldId id="261" r:id="rId4"/>
    <p:sldId id="262" r:id="rId5"/>
    <p:sldId id="259" r:id="rId6"/>
    <p:sldId id="257" r:id="rId7"/>
    <p:sldId id="263" r:id="rId8"/>
    <p:sldId id="264" r:id="rId9"/>
    <p:sldId id="265" r:id="rId10"/>
    <p:sldId id="266" r:id="rId11"/>
    <p:sldId id="267" r:id="rId12"/>
    <p:sldId id="268" r:id="rId13"/>
    <p:sldId id="269" r:id="rId14"/>
    <p:sldId id="270" r:id="rId15"/>
    <p:sldId id="271" r:id="rId16"/>
  </p:sldIdLst>
  <p:sldSz cx="12192000" cy="6858000"/>
  <p:notesSz cx="6858000" cy="9144000"/>
  <p:embeddedFontLst>
    <p:embeddedFont>
      <p:font typeface="Tw Cen MT" panose="020B0602020104020603" pitchFamily="34" charset="0"/>
      <p:regular r:id="rId17"/>
      <p:bold r:id="rId18"/>
      <p:italic r:id="rId19"/>
      <p:boldItalic r:id="rId20"/>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67" d="100"/>
          <a:sy n="67" d="100"/>
        </p:scale>
        <p:origin x="643"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9/6/2017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9/6/2017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9/6/2017</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EE8E5-997F-4318-B9A3-954F5777D4E7}"/>
              </a:ext>
            </a:extLst>
          </p:cNvPr>
          <p:cNvSpPr>
            <a:spLocks noGrp="1"/>
          </p:cNvSpPr>
          <p:nvPr>
            <p:ph type="ctrTitle"/>
          </p:nvPr>
        </p:nvSpPr>
        <p:spPr/>
        <p:txBody>
          <a:bodyPr/>
          <a:lstStyle/>
          <a:p>
            <a:r>
              <a:rPr lang="en-AU" dirty="0"/>
              <a:t>Writing bible study Lessons</a:t>
            </a:r>
          </a:p>
        </p:txBody>
      </p:sp>
      <p:sp>
        <p:nvSpPr>
          <p:cNvPr id="3" name="Subtitle 2">
            <a:extLst>
              <a:ext uri="{FF2B5EF4-FFF2-40B4-BE49-F238E27FC236}">
                <a16:creationId xmlns:a16="http://schemas.microsoft.com/office/drawing/2014/main" id="{90E90905-5697-48B5-8DB9-3C2B0307616E}"/>
              </a:ext>
            </a:extLst>
          </p:cNvPr>
          <p:cNvSpPr>
            <a:spLocks noGrp="1"/>
          </p:cNvSpPr>
          <p:nvPr>
            <p:ph type="subTitle" idx="1"/>
          </p:nvPr>
        </p:nvSpPr>
        <p:spPr/>
        <p:txBody>
          <a:bodyPr/>
          <a:lstStyle/>
          <a:p>
            <a:r>
              <a:rPr lang="en-AU" dirty="0"/>
              <a:t>Rev. Dr. Rob A. Fringer</a:t>
            </a:r>
          </a:p>
        </p:txBody>
      </p:sp>
    </p:spTree>
    <p:extLst>
      <p:ext uri="{BB962C8B-B14F-4D97-AF65-F5344CB8AC3E}">
        <p14:creationId xmlns:p14="http://schemas.microsoft.com/office/powerpoint/2010/main" val="30125036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75EEC-F776-43A4-AA06-1C60325B5064}"/>
              </a:ext>
            </a:extLst>
          </p:cNvPr>
          <p:cNvSpPr>
            <a:spLocks noGrp="1"/>
          </p:cNvSpPr>
          <p:nvPr>
            <p:ph type="title"/>
          </p:nvPr>
        </p:nvSpPr>
        <p:spPr>
          <a:xfrm>
            <a:off x="789487" y="148001"/>
            <a:ext cx="10364451" cy="880699"/>
          </a:xfrm>
        </p:spPr>
        <p:txBody>
          <a:bodyPr/>
          <a:lstStyle/>
          <a:p>
            <a:r>
              <a:rPr lang="en-AU" dirty="0"/>
              <a:t>A brief guide to interpreting scripture</a:t>
            </a:r>
          </a:p>
        </p:txBody>
      </p:sp>
      <p:sp>
        <p:nvSpPr>
          <p:cNvPr id="3" name="Content Placeholder 2">
            <a:extLst>
              <a:ext uri="{FF2B5EF4-FFF2-40B4-BE49-F238E27FC236}">
                <a16:creationId xmlns:a16="http://schemas.microsoft.com/office/drawing/2014/main" id="{6080108D-2963-4C4B-B778-442AC6932AB7}"/>
              </a:ext>
            </a:extLst>
          </p:cNvPr>
          <p:cNvSpPr>
            <a:spLocks noGrp="1"/>
          </p:cNvSpPr>
          <p:nvPr>
            <p:ph sz="quarter" idx="13"/>
          </p:nvPr>
        </p:nvSpPr>
        <p:spPr>
          <a:xfrm>
            <a:off x="365760" y="1028700"/>
            <a:ext cx="11338560" cy="5744962"/>
          </a:xfrm>
        </p:spPr>
        <p:txBody>
          <a:bodyPr>
            <a:normAutofit/>
          </a:bodyPr>
          <a:lstStyle/>
          <a:p>
            <a:pPr lvl="0"/>
            <a:r>
              <a:rPr lang="en-AU" sz="2400" dirty="0"/>
              <a:t>The World in Front of the Text: Theologically Grounded Questions</a:t>
            </a:r>
          </a:p>
          <a:p>
            <a:pPr lvl="1"/>
            <a:r>
              <a:rPr lang="en-AU" sz="2000" dirty="0"/>
              <a:t>How does your interpretation of this passage fit into the larger theological narrative of Scripture? Is it consistent? If not, is there another way of interpreting this passage?  </a:t>
            </a:r>
          </a:p>
          <a:p>
            <a:pPr lvl="1"/>
            <a:r>
              <a:rPr lang="en-AU" sz="2000" dirty="0"/>
              <a:t>How does your interpretation of this passage fit into your own theological worldview? Is it consistent? If not, is there another way of interpreting this passage? Or, if not, do you need to re-examine any of your theological positions?</a:t>
            </a:r>
          </a:p>
          <a:p>
            <a:pPr lvl="1"/>
            <a:r>
              <a:rPr lang="en-AU" sz="2000" dirty="0"/>
              <a:t>What have others said about this passage? Is there anything that they have said that makes you need to re-examine your passage in light of this new information? </a:t>
            </a:r>
          </a:p>
          <a:p>
            <a:pPr lvl="1"/>
            <a:r>
              <a:rPr lang="en-AU" sz="2000" dirty="0"/>
              <a:t>What are the theological implications of your interpretation of this passage? (What does it teach you about God, God’s plan, humanity’s role?)</a:t>
            </a:r>
          </a:p>
          <a:p>
            <a:pPr lvl="1"/>
            <a:r>
              <a:rPr lang="en-AU" sz="2000" dirty="0"/>
              <a:t>What are the practical applications of your interpretation of this passage? What are some steps that can be taken to live out this truth in your context?</a:t>
            </a:r>
          </a:p>
        </p:txBody>
      </p:sp>
    </p:spTree>
    <p:extLst>
      <p:ext uri="{BB962C8B-B14F-4D97-AF65-F5344CB8AC3E}">
        <p14:creationId xmlns:p14="http://schemas.microsoft.com/office/powerpoint/2010/main" val="2396005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barn(inVertical)">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barn(inVertical)">
                                      <p:cBhvr>
                                        <p:cTn id="19" dur="5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barn(inVertical)">
                                      <p:cBhvr>
                                        <p:cTn id="24" dur="500"/>
                                        <p:tgtEl>
                                          <p:spTgt spid="3">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barn(inVertical)">
                                      <p:cBhvr>
                                        <p:cTn id="29" dur="5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barn(inVertical)">
                                      <p:cBhvr>
                                        <p:cTn id="3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7EF25-0ECB-4F00-BFD9-D990F5620E84}"/>
              </a:ext>
            </a:extLst>
          </p:cNvPr>
          <p:cNvSpPr>
            <a:spLocks noGrp="1"/>
          </p:cNvSpPr>
          <p:nvPr>
            <p:ph type="title"/>
          </p:nvPr>
        </p:nvSpPr>
        <p:spPr/>
        <p:txBody>
          <a:bodyPr/>
          <a:lstStyle/>
          <a:p>
            <a:r>
              <a:rPr lang="en-AU" dirty="0"/>
              <a:t>Writing</a:t>
            </a:r>
          </a:p>
        </p:txBody>
      </p:sp>
      <p:sp>
        <p:nvSpPr>
          <p:cNvPr id="3" name="Content Placeholder 2">
            <a:extLst>
              <a:ext uri="{FF2B5EF4-FFF2-40B4-BE49-F238E27FC236}">
                <a16:creationId xmlns:a16="http://schemas.microsoft.com/office/drawing/2014/main" id="{E5154EEF-2AB1-41A1-B38B-0A9809806963}"/>
              </a:ext>
            </a:extLst>
          </p:cNvPr>
          <p:cNvSpPr>
            <a:spLocks noGrp="1"/>
          </p:cNvSpPr>
          <p:nvPr>
            <p:ph sz="quarter" idx="13"/>
          </p:nvPr>
        </p:nvSpPr>
        <p:spPr>
          <a:xfrm>
            <a:off x="913774" y="1908810"/>
            <a:ext cx="10363826" cy="3882389"/>
          </a:xfrm>
        </p:spPr>
        <p:txBody>
          <a:bodyPr>
            <a:normAutofit/>
          </a:bodyPr>
          <a:lstStyle/>
          <a:p>
            <a:pPr marL="457200" indent="-457200">
              <a:buFont typeface="+mj-lt"/>
              <a:buAutoNum type="arabicPeriod"/>
            </a:pPr>
            <a:r>
              <a:rPr lang="en-AU" sz="2400" dirty="0"/>
              <a:t>Key Idea (Title) - Having moved through the interpretation process, you now have the key idea (Your ‘summary statement’) for your bible study lesson. From this statement, create an appropriate title for your lesson</a:t>
            </a:r>
          </a:p>
          <a:p>
            <a:pPr marL="457200" indent="-457200">
              <a:buFont typeface="+mj-lt"/>
              <a:buAutoNum type="arabicPeriod"/>
            </a:pPr>
            <a:r>
              <a:rPr lang="en-AU" sz="2400" dirty="0"/>
              <a:t>Lesson Goals - state the Lesson Goals, which are based on your key idea and the application of your interpretation. These are very important because they are guiding the reader toward what you are trying to accomplish.  </a:t>
            </a:r>
          </a:p>
        </p:txBody>
      </p:sp>
    </p:spTree>
    <p:extLst>
      <p:ext uri="{BB962C8B-B14F-4D97-AF65-F5344CB8AC3E}">
        <p14:creationId xmlns:p14="http://schemas.microsoft.com/office/powerpoint/2010/main" val="3762471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F4485-1C1D-420C-AE9D-BA36B0A910C4}"/>
              </a:ext>
            </a:extLst>
          </p:cNvPr>
          <p:cNvSpPr>
            <a:spLocks noGrp="1"/>
          </p:cNvSpPr>
          <p:nvPr>
            <p:ph type="title"/>
          </p:nvPr>
        </p:nvSpPr>
        <p:spPr>
          <a:xfrm>
            <a:off x="913774" y="467596"/>
            <a:ext cx="10364451" cy="828543"/>
          </a:xfrm>
        </p:spPr>
        <p:txBody>
          <a:bodyPr/>
          <a:lstStyle/>
          <a:p>
            <a:r>
              <a:rPr lang="en-AU" dirty="0"/>
              <a:t>Example</a:t>
            </a:r>
          </a:p>
        </p:txBody>
      </p:sp>
      <p:sp>
        <p:nvSpPr>
          <p:cNvPr id="3" name="Content Placeholder 2">
            <a:extLst>
              <a:ext uri="{FF2B5EF4-FFF2-40B4-BE49-F238E27FC236}">
                <a16:creationId xmlns:a16="http://schemas.microsoft.com/office/drawing/2014/main" id="{CC60261D-AA43-44EC-A44E-F505F3877387}"/>
              </a:ext>
            </a:extLst>
          </p:cNvPr>
          <p:cNvSpPr>
            <a:spLocks noGrp="1"/>
          </p:cNvSpPr>
          <p:nvPr>
            <p:ph sz="quarter" idx="13"/>
          </p:nvPr>
        </p:nvSpPr>
        <p:spPr>
          <a:xfrm>
            <a:off x="913774" y="1731146"/>
            <a:ext cx="10363826" cy="4767308"/>
          </a:xfrm>
        </p:spPr>
        <p:txBody>
          <a:bodyPr>
            <a:normAutofit lnSpcReduction="10000"/>
          </a:bodyPr>
          <a:lstStyle/>
          <a:p>
            <a:r>
              <a:rPr lang="en-US" sz="2400" b="1" dirty="0"/>
              <a:t>Title: </a:t>
            </a:r>
            <a:r>
              <a:rPr lang="en-US" sz="2400" dirty="0"/>
              <a:t>The Holiness of God</a:t>
            </a:r>
            <a:endParaRPr lang="en-AU" sz="2400" dirty="0"/>
          </a:p>
          <a:p>
            <a:r>
              <a:rPr lang="en-US" sz="2400" b="1" dirty="0"/>
              <a:t>Scripture Focus: </a:t>
            </a:r>
            <a:r>
              <a:rPr lang="en-US" sz="2400" dirty="0"/>
              <a:t>Revelation 4:1-11</a:t>
            </a:r>
            <a:endParaRPr lang="en-AU" sz="2400" dirty="0"/>
          </a:p>
          <a:p>
            <a:r>
              <a:rPr lang="en-US" sz="2400" b="1" dirty="0"/>
              <a:t>Key Idea: </a:t>
            </a:r>
            <a:r>
              <a:rPr lang="en-US" sz="2400" dirty="0"/>
              <a:t>John’s glimpse into the throne room of God reveals the depths of God’s holiness and challenges us to respond in deep worship.</a:t>
            </a:r>
            <a:endParaRPr lang="en-AU" sz="2400" dirty="0"/>
          </a:p>
          <a:p>
            <a:r>
              <a:rPr lang="en-US" sz="2400" b="1" dirty="0"/>
              <a:t>Lesson Goals:</a:t>
            </a:r>
            <a:endParaRPr lang="en-AU" sz="2400" dirty="0"/>
          </a:p>
          <a:p>
            <a:pPr lvl="1"/>
            <a:r>
              <a:rPr lang="en-US" sz="2400" dirty="0"/>
              <a:t>To understand the history and symbolism in the text</a:t>
            </a:r>
            <a:endParaRPr lang="en-AU" sz="2400" dirty="0"/>
          </a:p>
          <a:p>
            <a:pPr lvl="1"/>
            <a:r>
              <a:rPr lang="en-US" sz="2400" dirty="0"/>
              <a:t>To grasp the holiness of God</a:t>
            </a:r>
            <a:endParaRPr lang="en-AU" sz="2400" dirty="0"/>
          </a:p>
          <a:p>
            <a:pPr lvl="1"/>
            <a:r>
              <a:rPr lang="en-US" sz="2400" dirty="0"/>
              <a:t>To live out the reality of God’s holiness in tangible acts of worship</a:t>
            </a:r>
            <a:endParaRPr lang="en-AU" sz="2400" dirty="0"/>
          </a:p>
          <a:p>
            <a:endParaRPr lang="en-AU" dirty="0"/>
          </a:p>
        </p:txBody>
      </p:sp>
    </p:spTree>
    <p:extLst>
      <p:ext uri="{BB962C8B-B14F-4D97-AF65-F5344CB8AC3E}">
        <p14:creationId xmlns:p14="http://schemas.microsoft.com/office/powerpoint/2010/main" val="3250228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7EF25-0ECB-4F00-BFD9-D990F5620E84}"/>
              </a:ext>
            </a:extLst>
          </p:cNvPr>
          <p:cNvSpPr>
            <a:spLocks noGrp="1"/>
          </p:cNvSpPr>
          <p:nvPr>
            <p:ph type="title"/>
          </p:nvPr>
        </p:nvSpPr>
        <p:spPr>
          <a:xfrm>
            <a:off x="913775" y="618517"/>
            <a:ext cx="10364451" cy="650213"/>
          </a:xfrm>
        </p:spPr>
        <p:txBody>
          <a:bodyPr/>
          <a:lstStyle/>
          <a:p>
            <a:r>
              <a:rPr lang="en-AU" dirty="0"/>
              <a:t>Writing</a:t>
            </a:r>
          </a:p>
        </p:txBody>
      </p:sp>
      <p:sp>
        <p:nvSpPr>
          <p:cNvPr id="3" name="Content Placeholder 2">
            <a:extLst>
              <a:ext uri="{FF2B5EF4-FFF2-40B4-BE49-F238E27FC236}">
                <a16:creationId xmlns:a16="http://schemas.microsoft.com/office/drawing/2014/main" id="{E5154EEF-2AB1-41A1-B38B-0A9809806963}"/>
              </a:ext>
            </a:extLst>
          </p:cNvPr>
          <p:cNvSpPr>
            <a:spLocks noGrp="1"/>
          </p:cNvSpPr>
          <p:nvPr>
            <p:ph sz="quarter" idx="13"/>
          </p:nvPr>
        </p:nvSpPr>
        <p:spPr>
          <a:xfrm>
            <a:off x="913774" y="1394460"/>
            <a:ext cx="10363826" cy="5086239"/>
          </a:xfrm>
        </p:spPr>
        <p:txBody>
          <a:bodyPr>
            <a:normAutofit/>
          </a:bodyPr>
          <a:lstStyle/>
          <a:p>
            <a:pPr marL="457200" indent="-457200">
              <a:buFont typeface="+mj-lt"/>
              <a:buAutoNum type="arabicPeriod" startAt="3"/>
            </a:pPr>
            <a:r>
              <a:rPr lang="en-AU" sz="2400" dirty="0"/>
              <a:t>Introduction - provide a short introduction. For a bible study lesson, this introduction should include background information that helps provide context for your reader (World Behind the Text) </a:t>
            </a:r>
          </a:p>
          <a:p>
            <a:pPr marL="457200" indent="-457200">
              <a:buFont typeface="+mj-lt"/>
              <a:buAutoNum type="arabicPeriod" startAt="3"/>
            </a:pPr>
            <a:r>
              <a:rPr lang="en-AU" sz="2400" dirty="0"/>
              <a:t>Body - move through the outline of your text that you created (world within the text). </a:t>
            </a:r>
          </a:p>
          <a:p>
            <a:pPr lvl="1"/>
            <a:r>
              <a:rPr lang="en-AU" sz="2000" dirty="0"/>
              <a:t>This is the place for you to describe what is going on in the text and what they author is trying to communicate. </a:t>
            </a:r>
          </a:p>
          <a:p>
            <a:pPr lvl="1"/>
            <a:r>
              <a:rPr lang="en-AU" sz="2000" dirty="0"/>
              <a:t>Make sure to address tricky or difficult concepts. </a:t>
            </a:r>
          </a:p>
          <a:p>
            <a:pPr lvl="1"/>
            <a:r>
              <a:rPr lang="en-AU" sz="2000" dirty="0"/>
              <a:t>You need to guide your reader through the text toward the key idea and lesson goals</a:t>
            </a:r>
          </a:p>
        </p:txBody>
      </p:sp>
    </p:spTree>
    <p:extLst>
      <p:ext uri="{BB962C8B-B14F-4D97-AF65-F5344CB8AC3E}">
        <p14:creationId xmlns:p14="http://schemas.microsoft.com/office/powerpoint/2010/main" val="142733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wipe(down)">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wipe(down)">
                                      <p:cBhvr>
                                        <p:cTn id="26" dur="5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wipe(down)">
                                      <p:cBhvr>
                                        <p:cTn id="3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7EF25-0ECB-4F00-BFD9-D990F5620E84}"/>
              </a:ext>
            </a:extLst>
          </p:cNvPr>
          <p:cNvSpPr>
            <a:spLocks noGrp="1"/>
          </p:cNvSpPr>
          <p:nvPr>
            <p:ph type="title"/>
          </p:nvPr>
        </p:nvSpPr>
        <p:spPr>
          <a:xfrm>
            <a:off x="913774" y="298477"/>
            <a:ext cx="10364451" cy="988341"/>
          </a:xfrm>
        </p:spPr>
        <p:txBody>
          <a:bodyPr/>
          <a:lstStyle/>
          <a:p>
            <a:r>
              <a:rPr lang="en-AU" dirty="0"/>
              <a:t>Writing</a:t>
            </a:r>
          </a:p>
        </p:txBody>
      </p:sp>
      <p:sp>
        <p:nvSpPr>
          <p:cNvPr id="3" name="Content Placeholder 2">
            <a:extLst>
              <a:ext uri="{FF2B5EF4-FFF2-40B4-BE49-F238E27FC236}">
                <a16:creationId xmlns:a16="http://schemas.microsoft.com/office/drawing/2014/main" id="{E5154EEF-2AB1-41A1-B38B-0A9809806963}"/>
              </a:ext>
            </a:extLst>
          </p:cNvPr>
          <p:cNvSpPr>
            <a:spLocks noGrp="1"/>
          </p:cNvSpPr>
          <p:nvPr>
            <p:ph sz="quarter" idx="13"/>
          </p:nvPr>
        </p:nvSpPr>
        <p:spPr>
          <a:xfrm>
            <a:off x="913774" y="1188720"/>
            <a:ext cx="10363826" cy="5291979"/>
          </a:xfrm>
        </p:spPr>
        <p:txBody>
          <a:bodyPr>
            <a:noAutofit/>
          </a:bodyPr>
          <a:lstStyle/>
          <a:p>
            <a:pPr marL="457200" indent="-457200">
              <a:buFont typeface="+mj-lt"/>
              <a:buAutoNum type="arabicPeriod" startAt="5"/>
            </a:pPr>
            <a:r>
              <a:rPr lang="en-AU" sz="2400" dirty="0"/>
              <a:t>Provide a conclusion that summarises your interpretation and captures the key idea and lesson goals.</a:t>
            </a:r>
          </a:p>
          <a:p>
            <a:pPr marL="457200" indent="-457200">
              <a:buFont typeface="+mj-lt"/>
              <a:buAutoNum type="arabicPeriod" startAt="5"/>
            </a:pPr>
            <a:r>
              <a:rPr lang="en-AU" sz="2400" dirty="0"/>
              <a:t>Reflective Questions and Activities </a:t>
            </a:r>
          </a:p>
          <a:p>
            <a:pPr lvl="1"/>
            <a:r>
              <a:rPr lang="en-AU" sz="2000" dirty="0"/>
              <a:t>Keep your lesson goals front and centre in these questions and activities</a:t>
            </a:r>
          </a:p>
          <a:p>
            <a:pPr lvl="1"/>
            <a:r>
              <a:rPr lang="en-AU" sz="2000" dirty="0"/>
              <a:t>Questions should be geared toward wrestling with the passage at a deeper level and toward personal and contextual application</a:t>
            </a:r>
          </a:p>
          <a:p>
            <a:pPr lvl="1"/>
            <a:r>
              <a:rPr lang="en-AU" sz="2000" dirty="0"/>
              <a:t>Don’t ask yes or no questions or ones that can be easily answered with a single word</a:t>
            </a:r>
          </a:p>
          <a:p>
            <a:pPr lvl="1"/>
            <a:r>
              <a:rPr lang="en-AU" sz="2000" dirty="0"/>
              <a:t>Activities should help illustrate difficult ideas and/or provide a tangible way for the reader to take steps toward applying this teaching in there everyday lives. </a:t>
            </a:r>
          </a:p>
          <a:p>
            <a:pPr lvl="1"/>
            <a:r>
              <a:rPr lang="en-AU" sz="2000" dirty="0"/>
              <a:t>Make sure to include some type of reflection time on the activities</a:t>
            </a:r>
          </a:p>
        </p:txBody>
      </p:sp>
    </p:spTree>
    <p:extLst>
      <p:ext uri="{BB962C8B-B14F-4D97-AF65-F5344CB8AC3E}">
        <p14:creationId xmlns:p14="http://schemas.microsoft.com/office/powerpoint/2010/main" val="792171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wipe(down)">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wipe(down)">
                                      <p:cBhvr>
                                        <p:cTn id="26" dur="5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wipe(down)">
                                      <p:cBhvr>
                                        <p:cTn id="31" dur="5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wipe(down)">
                                      <p:cBhvr>
                                        <p:cTn id="36" dur="500"/>
                                        <p:tgtEl>
                                          <p:spTgt spid="3">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wipe(down)">
                                      <p:cBhvr>
                                        <p:cTn id="4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E766E-72FF-4E36-9521-25E36F9EE38A}"/>
              </a:ext>
            </a:extLst>
          </p:cNvPr>
          <p:cNvSpPr>
            <a:spLocks noGrp="1"/>
          </p:cNvSpPr>
          <p:nvPr>
            <p:ph type="title"/>
          </p:nvPr>
        </p:nvSpPr>
        <p:spPr>
          <a:xfrm>
            <a:off x="913775" y="618517"/>
            <a:ext cx="10364451" cy="1041607"/>
          </a:xfrm>
        </p:spPr>
        <p:txBody>
          <a:bodyPr/>
          <a:lstStyle/>
          <a:p>
            <a:r>
              <a:rPr lang="en-AU" dirty="0"/>
              <a:t>Important things to remember</a:t>
            </a:r>
          </a:p>
        </p:txBody>
      </p:sp>
      <p:sp>
        <p:nvSpPr>
          <p:cNvPr id="3" name="Content Placeholder 2">
            <a:extLst>
              <a:ext uri="{FF2B5EF4-FFF2-40B4-BE49-F238E27FC236}">
                <a16:creationId xmlns:a16="http://schemas.microsoft.com/office/drawing/2014/main" id="{ABDCB874-716F-44E1-B69C-59B6AB4D68E4}"/>
              </a:ext>
            </a:extLst>
          </p:cNvPr>
          <p:cNvSpPr>
            <a:spLocks noGrp="1"/>
          </p:cNvSpPr>
          <p:nvPr>
            <p:ph sz="quarter" idx="13"/>
          </p:nvPr>
        </p:nvSpPr>
        <p:spPr>
          <a:xfrm>
            <a:off x="913774" y="1660124"/>
            <a:ext cx="10363826" cy="4891596"/>
          </a:xfrm>
        </p:spPr>
        <p:txBody>
          <a:bodyPr>
            <a:normAutofit lnSpcReduction="10000"/>
          </a:bodyPr>
          <a:lstStyle/>
          <a:p>
            <a:r>
              <a:rPr lang="en-AU" sz="2400" dirty="0"/>
              <a:t>This whole process should be bathed in prayer as you seek the Holy Spirit’s guidance. </a:t>
            </a:r>
          </a:p>
          <a:p>
            <a:r>
              <a:rPr lang="en-AU" sz="2400" dirty="0"/>
              <a:t>Know your audience.</a:t>
            </a:r>
          </a:p>
          <a:p>
            <a:r>
              <a:rPr lang="en-AU" sz="2400" dirty="0"/>
              <a:t>Write at a level appropriate to your audience.</a:t>
            </a:r>
          </a:p>
          <a:p>
            <a:r>
              <a:rPr lang="en-AU" sz="2400" dirty="0"/>
              <a:t>Don’t use over-complex sentences. Simple is usually better and helps assure you are communicating your key idea.</a:t>
            </a:r>
          </a:p>
          <a:p>
            <a:r>
              <a:rPr lang="en-AU" sz="2400" dirty="0"/>
              <a:t>Don’t lose sight of your key idea and your lesson goals. As you re-read through your lesson ask yourself if each sentence is helping to reinforce these things. Do the same with your questions and activities. </a:t>
            </a:r>
          </a:p>
          <a:p>
            <a:endParaRPr lang="en-AU" dirty="0"/>
          </a:p>
        </p:txBody>
      </p:sp>
    </p:spTree>
    <p:extLst>
      <p:ext uri="{BB962C8B-B14F-4D97-AF65-F5344CB8AC3E}">
        <p14:creationId xmlns:p14="http://schemas.microsoft.com/office/powerpoint/2010/main" val="2221458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1CB29-AFF9-44F3-A967-6B7AC13FDB71}"/>
              </a:ext>
            </a:extLst>
          </p:cNvPr>
          <p:cNvSpPr>
            <a:spLocks noGrp="1"/>
          </p:cNvSpPr>
          <p:nvPr>
            <p:ph type="title"/>
          </p:nvPr>
        </p:nvSpPr>
        <p:spPr/>
        <p:txBody>
          <a:bodyPr/>
          <a:lstStyle/>
          <a:p>
            <a:r>
              <a:rPr lang="en-AU" dirty="0"/>
              <a:t>Thoughts as we begin</a:t>
            </a:r>
          </a:p>
        </p:txBody>
      </p:sp>
      <p:sp>
        <p:nvSpPr>
          <p:cNvPr id="3" name="Content Placeholder 2">
            <a:extLst>
              <a:ext uri="{FF2B5EF4-FFF2-40B4-BE49-F238E27FC236}">
                <a16:creationId xmlns:a16="http://schemas.microsoft.com/office/drawing/2014/main" id="{0CB9FCED-696F-48A5-901D-3FD51BFF1F52}"/>
              </a:ext>
            </a:extLst>
          </p:cNvPr>
          <p:cNvSpPr>
            <a:spLocks noGrp="1"/>
          </p:cNvSpPr>
          <p:nvPr>
            <p:ph sz="quarter" idx="13"/>
          </p:nvPr>
        </p:nvSpPr>
        <p:spPr/>
        <p:txBody>
          <a:bodyPr>
            <a:normAutofit/>
          </a:bodyPr>
          <a:lstStyle/>
          <a:p>
            <a:r>
              <a:rPr lang="en-AU" sz="2400" dirty="0"/>
              <a:t>Writing is both rewarding and challenging; it takes discipline</a:t>
            </a:r>
          </a:p>
          <a:p>
            <a:r>
              <a:rPr lang="en-AU" sz="2400" dirty="0"/>
              <a:t>Writing bible study lessons is important and potentially dangerous</a:t>
            </a:r>
          </a:p>
          <a:p>
            <a:r>
              <a:rPr lang="en-AU" sz="2400" dirty="0"/>
              <a:t>This must be taken seriously and done prayerfully and with excellence </a:t>
            </a:r>
          </a:p>
        </p:txBody>
      </p:sp>
    </p:spTree>
    <p:extLst>
      <p:ext uri="{BB962C8B-B14F-4D97-AF65-F5344CB8AC3E}">
        <p14:creationId xmlns:p14="http://schemas.microsoft.com/office/powerpoint/2010/main" val="2951032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9C285-7A3E-4381-88D2-FCB68432F8E6}"/>
              </a:ext>
            </a:extLst>
          </p:cNvPr>
          <p:cNvSpPr>
            <a:spLocks noGrp="1"/>
          </p:cNvSpPr>
          <p:nvPr>
            <p:ph type="title"/>
          </p:nvPr>
        </p:nvSpPr>
        <p:spPr>
          <a:xfrm>
            <a:off x="913775" y="618517"/>
            <a:ext cx="10364451" cy="913103"/>
          </a:xfrm>
        </p:spPr>
        <p:txBody>
          <a:bodyPr/>
          <a:lstStyle/>
          <a:p>
            <a:r>
              <a:rPr lang="en-AU" dirty="0"/>
              <a:t>How to Start</a:t>
            </a:r>
          </a:p>
        </p:txBody>
      </p:sp>
      <p:sp>
        <p:nvSpPr>
          <p:cNvPr id="3" name="Content Placeholder 2">
            <a:extLst>
              <a:ext uri="{FF2B5EF4-FFF2-40B4-BE49-F238E27FC236}">
                <a16:creationId xmlns:a16="http://schemas.microsoft.com/office/drawing/2014/main" id="{8826A85D-5DEA-4E40-8C04-CD08268ECA0C}"/>
              </a:ext>
            </a:extLst>
          </p:cNvPr>
          <p:cNvSpPr>
            <a:spLocks noGrp="1"/>
          </p:cNvSpPr>
          <p:nvPr>
            <p:ph sz="quarter" idx="13"/>
          </p:nvPr>
        </p:nvSpPr>
        <p:spPr>
          <a:xfrm>
            <a:off x="913774" y="1634490"/>
            <a:ext cx="10363826" cy="4994910"/>
          </a:xfrm>
        </p:spPr>
        <p:txBody>
          <a:bodyPr>
            <a:noAutofit/>
          </a:bodyPr>
          <a:lstStyle/>
          <a:p>
            <a:r>
              <a:rPr lang="en-AU" sz="2800" dirty="0"/>
              <a:t>Interpretation</a:t>
            </a:r>
          </a:p>
          <a:p>
            <a:pPr lvl="1"/>
            <a:r>
              <a:rPr lang="en-AU" sz="2400" dirty="0"/>
              <a:t>choosing a book or a passage of scripture to interpret</a:t>
            </a:r>
          </a:p>
          <a:p>
            <a:pPr lvl="1"/>
            <a:r>
              <a:rPr lang="en-AU" sz="2400" dirty="0"/>
              <a:t>The first step in Interpretation is exegesis (to lead out) – “What was the author trying to communicate to his audience?”</a:t>
            </a:r>
          </a:p>
          <a:p>
            <a:pPr lvl="1"/>
            <a:r>
              <a:rPr lang="en-AU" sz="2400" dirty="0"/>
              <a:t>The second step in interpretation is application – “How do we apply this interpretation in our own lives in our own context?”</a:t>
            </a:r>
          </a:p>
          <a:p>
            <a:r>
              <a:rPr lang="en-AU" sz="2800" dirty="0"/>
              <a:t>Writing</a:t>
            </a:r>
          </a:p>
          <a:p>
            <a:pPr lvl="1"/>
            <a:r>
              <a:rPr lang="en-AU" sz="2400" dirty="0"/>
              <a:t>Once this has taken place, you may begin writing you Bible Study lessons, which will include a lot of the information you gained from the interpretation process</a:t>
            </a:r>
          </a:p>
        </p:txBody>
      </p:sp>
    </p:spTree>
    <p:extLst>
      <p:ext uri="{BB962C8B-B14F-4D97-AF65-F5344CB8AC3E}">
        <p14:creationId xmlns:p14="http://schemas.microsoft.com/office/powerpoint/2010/main" val="1184393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wipe(down)">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ipe(down)">
                                      <p:cBhvr>
                                        <p:cTn id="19" dur="5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wipe(down)">
                                      <p:cBhvr>
                                        <p:cTn id="24" dur="500"/>
                                        <p:tgtEl>
                                          <p:spTgt spid="3">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wipe(down)">
                                      <p:cBhvr>
                                        <p:cTn id="3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629F8-6249-47DE-8D92-1D30C078416B}"/>
              </a:ext>
            </a:extLst>
          </p:cNvPr>
          <p:cNvSpPr>
            <a:spLocks noGrp="1"/>
          </p:cNvSpPr>
          <p:nvPr>
            <p:ph type="title"/>
          </p:nvPr>
        </p:nvSpPr>
        <p:spPr>
          <a:xfrm>
            <a:off x="913775" y="618517"/>
            <a:ext cx="10364451" cy="935963"/>
          </a:xfrm>
        </p:spPr>
        <p:txBody>
          <a:bodyPr/>
          <a:lstStyle/>
          <a:p>
            <a:r>
              <a:rPr lang="en-AU" dirty="0"/>
              <a:t>Learning to Faithfully interpret scripture</a:t>
            </a:r>
          </a:p>
        </p:txBody>
      </p:sp>
      <p:sp>
        <p:nvSpPr>
          <p:cNvPr id="3" name="Content Placeholder 2">
            <a:extLst>
              <a:ext uri="{FF2B5EF4-FFF2-40B4-BE49-F238E27FC236}">
                <a16:creationId xmlns:a16="http://schemas.microsoft.com/office/drawing/2014/main" id="{2306D444-8451-4CB6-BB3F-4CA1380A3B89}"/>
              </a:ext>
            </a:extLst>
          </p:cNvPr>
          <p:cNvSpPr>
            <a:spLocks noGrp="1"/>
          </p:cNvSpPr>
          <p:nvPr>
            <p:ph sz="quarter" idx="13"/>
          </p:nvPr>
        </p:nvSpPr>
        <p:spPr>
          <a:xfrm>
            <a:off x="913774" y="1554480"/>
            <a:ext cx="10363826" cy="5086350"/>
          </a:xfrm>
        </p:spPr>
        <p:txBody>
          <a:bodyPr>
            <a:noAutofit/>
          </a:bodyPr>
          <a:lstStyle/>
          <a:p>
            <a:r>
              <a:rPr lang="en-AU" sz="2400" dirty="0"/>
              <a:t>The first rule in interpretation is – The text has a voice!</a:t>
            </a:r>
          </a:p>
          <a:p>
            <a:r>
              <a:rPr lang="en-AU" sz="2400" dirty="0"/>
              <a:t>Therefore we need to learn to be good listeners and good observers </a:t>
            </a:r>
          </a:p>
          <a:p>
            <a:r>
              <a:rPr lang="en-AU" sz="2400" dirty="0"/>
              <a:t>The three worlds of the text</a:t>
            </a:r>
          </a:p>
          <a:p>
            <a:pPr lvl="1"/>
            <a:r>
              <a:rPr lang="en-AU" sz="2400" dirty="0"/>
              <a:t>The world behind the text – Author/historical/Background </a:t>
            </a:r>
          </a:p>
          <a:p>
            <a:pPr lvl="1"/>
            <a:r>
              <a:rPr lang="en-AU" sz="2400" dirty="0"/>
              <a:t>The world within the text – text/literary/interpretation</a:t>
            </a:r>
          </a:p>
          <a:p>
            <a:pPr lvl="1"/>
            <a:r>
              <a:rPr lang="en-AU" sz="2400" dirty="0"/>
              <a:t>The world in front of the text – reader/theological/application</a:t>
            </a:r>
          </a:p>
          <a:p>
            <a:r>
              <a:rPr lang="en-AU" sz="2400" dirty="0"/>
              <a:t>IT is important to take all these into account when interpreting scripture </a:t>
            </a:r>
          </a:p>
        </p:txBody>
      </p:sp>
    </p:spTree>
    <p:extLst>
      <p:ext uri="{BB962C8B-B14F-4D97-AF65-F5344CB8AC3E}">
        <p14:creationId xmlns:p14="http://schemas.microsoft.com/office/powerpoint/2010/main" val="3238209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DEF49-BA47-4C6E-8738-BF1B1B91191C}"/>
              </a:ext>
            </a:extLst>
          </p:cNvPr>
          <p:cNvSpPr>
            <a:spLocks noGrp="1"/>
          </p:cNvSpPr>
          <p:nvPr>
            <p:ph type="title"/>
          </p:nvPr>
        </p:nvSpPr>
        <p:spPr>
          <a:xfrm>
            <a:off x="913775" y="618517"/>
            <a:ext cx="10364451" cy="1051787"/>
          </a:xfrm>
        </p:spPr>
        <p:txBody>
          <a:bodyPr/>
          <a:lstStyle/>
          <a:p>
            <a:r>
              <a:rPr lang="en-AU" dirty="0"/>
              <a:t>The three worlds of the text</a:t>
            </a:r>
          </a:p>
        </p:txBody>
      </p:sp>
      <p:pic>
        <p:nvPicPr>
          <p:cNvPr id="5" name="Content Placeholder 4">
            <a:extLst>
              <a:ext uri="{FF2B5EF4-FFF2-40B4-BE49-F238E27FC236}">
                <a16:creationId xmlns:a16="http://schemas.microsoft.com/office/drawing/2014/main" id="{B31BEF1F-0809-41CD-B2FD-E6E3552C049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13774" y="2255520"/>
            <a:ext cx="10364451" cy="4084320"/>
          </a:xfrm>
          <a:prstGeom prst="rect">
            <a:avLst/>
          </a:prstGeom>
          <a:noFill/>
          <a:ln>
            <a:noFill/>
          </a:ln>
        </p:spPr>
      </p:pic>
    </p:spTree>
    <p:extLst>
      <p:ext uri="{BB962C8B-B14F-4D97-AF65-F5344CB8AC3E}">
        <p14:creationId xmlns:p14="http://schemas.microsoft.com/office/powerpoint/2010/main" val="2517376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75EEC-F776-43A4-AA06-1C60325B5064}"/>
              </a:ext>
            </a:extLst>
          </p:cNvPr>
          <p:cNvSpPr>
            <a:spLocks noGrp="1"/>
          </p:cNvSpPr>
          <p:nvPr>
            <p:ph type="title"/>
          </p:nvPr>
        </p:nvSpPr>
        <p:spPr>
          <a:xfrm>
            <a:off x="913774" y="290043"/>
            <a:ext cx="10364451" cy="1596177"/>
          </a:xfrm>
        </p:spPr>
        <p:txBody>
          <a:bodyPr/>
          <a:lstStyle/>
          <a:p>
            <a:r>
              <a:rPr lang="en-AU" dirty="0"/>
              <a:t>A brief guide to interpreting scripture</a:t>
            </a:r>
          </a:p>
        </p:txBody>
      </p:sp>
      <p:sp>
        <p:nvSpPr>
          <p:cNvPr id="3" name="Content Placeholder 2">
            <a:extLst>
              <a:ext uri="{FF2B5EF4-FFF2-40B4-BE49-F238E27FC236}">
                <a16:creationId xmlns:a16="http://schemas.microsoft.com/office/drawing/2014/main" id="{6080108D-2963-4C4B-B778-442AC6932AB7}"/>
              </a:ext>
            </a:extLst>
          </p:cNvPr>
          <p:cNvSpPr>
            <a:spLocks noGrp="1"/>
          </p:cNvSpPr>
          <p:nvPr>
            <p:ph sz="quarter" idx="13"/>
          </p:nvPr>
        </p:nvSpPr>
        <p:spPr>
          <a:xfrm>
            <a:off x="913774" y="1600200"/>
            <a:ext cx="10363826" cy="4880610"/>
          </a:xfrm>
        </p:spPr>
        <p:txBody>
          <a:bodyPr/>
          <a:lstStyle/>
          <a:p>
            <a:pPr lvl="0"/>
            <a:r>
              <a:rPr lang="en-AU" sz="2400" dirty="0"/>
              <a:t>Preliminary Work:</a:t>
            </a:r>
          </a:p>
          <a:p>
            <a:pPr lvl="1"/>
            <a:r>
              <a:rPr lang="en-AU" sz="2400" dirty="0"/>
              <a:t>Begin with prayer and asking the Holy Spirit to guide you as you read and interpret this passage.</a:t>
            </a:r>
          </a:p>
          <a:p>
            <a:pPr lvl="1"/>
            <a:r>
              <a:rPr lang="en-AU" sz="2400" dirty="0"/>
              <a:t>Read through the biblical book multiple time seeking to understand the main themes and the flow of the book. </a:t>
            </a:r>
          </a:p>
          <a:p>
            <a:pPr lvl="1"/>
            <a:r>
              <a:rPr lang="en-AU" sz="2400" dirty="0"/>
              <a:t>It is also good to state any presuppositions you have about your passage or about the book as a whole. This includes ideas you have heard from others through sermons, books, etc. Try to set these aside for the time being as they can often control/alter your interpretation. </a:t>
            </a:r>
          </a:p>
          <a:p>
            <a:endParaRPr lang="en-AU" dirty="0"/>
          </a:p>
        </p:txBody>
      </p:sp>
    </p:spTree>
    <p:extLst>
      <p:ext uri="{BB962C8B-B14F-4D97-AF65-F5344CB8AC3E}">
        <p14:creationId xmlns:p14="http://schemas.microsoft.com/office/powerpoint/2010/main" val="3997884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barn(inVertical)">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barn(inVertical)">
                                      <p:cBhvr>
                                        <p:cTn id="19" dur="5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barn(inVertical)">
                                      <p:cBhvr>
                                        <p:cTn id="24"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75EEC-F776-43A4-AA06-1C60325B5064}"/>
              </a:ext>
            </a:extLst>
          </p:cNvPr>
          <p:cNvSpPr>
            <a:spLocks noGrp="1"/>
          </p:cNvSpPr>
          <p:nvPr>
            <p:ph type="title"/>
          </p:nvPr>
        </p:nvSpPr>
        <p:spPr>
          <a:xfrm>
            <a:off x="913149" y="236777"/>
            <a:ext cx="10364451" cy="1596177"/>
          </a:xfrm>
        </p:spPr>
        <p:txBody>
          <a:bodyPr/>
          <a:lstStyle/>
          <a:p>
            <a:r>
              <a:rPr lang="en-AU" dirty="0"/>
              <a:t>A brief guide to interpreting scripture</a:t>
            </a:r>
          </a:p>
        </p:txBody>
      </p:sp>
      <p:sp>
        <p:nvSpPr>
          <p:cNvPr id="3" name="Content Placeholder 2">
            <a:extLst>
              <a:ext uri="{FF2B5EF4-FFF2-40B4-BE49-F238E27FC236}">
                <a16:creationId xmlns:a16="http://schemas.microsoft.com/office/drawing/2014/main" id="{6080108D-2963-4C4B-B778-442AC6932AB7}"/>
              </a:ext>
            </a:extLst>
          </p:cNvPr>
          <p:cNvSpPr>
            <a:spLocks noGrp="1"/>
          </p:cNvSpPr>
          <p:nvPr>
            <p:ph sz="quarter" idx="13"/>
          </p:nvPr>
        </p:nvSpPr>
        <p:spPr>
          <a:xfrm>
            <a:off x="913774" y="1543050"/>
            <a:ext cx="10363826" cy="4982037"/>
          </a:xfrm>
        </p:spPr>
        <p:txBody>
          <a:bodyPr>
            <a:normAutofit lnSpcReduction="10000"/>
          </a:bodyPr>
          <a:lstStyle/>
          <a:p>
            <a:pPr lvl="0"/>
            <a:r>
              <a:rPr lang="en-AU" sz="2400" dirty="0"/>
              <a:t>The World Behind the Text: Historically Grounded Questions</a:t>
            </a:r>
          </a:p>
          <a:p>
            <a:pPr lvl="1"/>
            <a:r>
              <a:rPr lang="en-AU" sz="2400" dirty="0"/>
              <a:t>Who is the author and what do we know about him?</a:t>
            </a:r>
          </a:p>
          <a:p>
            <a:pPr lvl="1"/>
            <a:r>
              <a:rPr lang="en-AU" sz="2400" dirty="0"/>
              <a:t>Who is the audience and what do we know about them? </a:t>
            </a:r>
          </a:p>
          <a:p>
            <a:pPr lvl="1"/>
            <a:r>
              <a:rPr lang="en-AU" sz="2400" dirty="0"/>
              <a:t>When was this book written and what is important about this period for the author and audience?</a:t>
            </a:r>
          </a:p>
          <a:p>
            <a:pPr lvl="1"/>
            <a:r>
              <a:rPr lang="en-AU" sz="2400" dirty="0"/>
              <a:t>What is the overarching purpose/s of this book? (Why was it written?)</a:t>
            </a:r>
          </a:p>
          <a:p>
            <a:pPr lvl="1"/>
            <a:r>
              <a:rPr lang="en-AU" sz="2400" dirty="0"/>
              <a:t>Are there any other historical, cultural, or religious issues that need to be investigated further to help you understand the context of the author, audience, your passage, or the book as a whole? </a:t>
            </a:r>
          </a:p>
          <a:p>
            <a:endParaRPr lang="en-AU" dirty="0"/>
          </a:p>
        </p:txBody>
      </p:sp>
    </p:spTree>
    <p:extLst>
      <p:ext uri="{BB962C8B-B14F-4D97-AF65-F5344CB8AC3E}">
        <p14:creationId xmlns:p14="http://schemas.microsoft.com/office/powerpoint/2010/main" val="3057255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barn(inVertical)">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barn(inVertical)">
                                      <p:cBhvr>
                                        <p:cTn id="19" dur="5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barn(inVertical)">
                                      <p:cBhvr>
                                        <p:cTn id="24" dur="500"/>
                                        <p:tgtEl>
                                          <p:spTgt spid="3">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barn(inVertical)">
                                      <p:cBhvr>
                                        <p:cTn id="29" dur="5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barn(inVertical)">
                                      <p:cBhvr>
                                        <p:cTn id="3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75EEC-F776-43A4-AA06-1C60325B5064}"/>
              </a:ext>
            </a:extLst>
          </p:cNvPr>
          <p:cNvSpPr>
            <a:spLocks noGrp="1"/>
          </p:cNvSpPr>
          <p:nvPr>
            <p:ph type="title"/>
          </p:nvPr>
        </p:nvSpPr>
        <p:spPr>
          <a:xfrm>
            <a:off x="913774" y="316676"/>
            <a:ext cx="10364451" cy="1596177"/>
          </a:xfrm>
        </p:spPr>
        <p:txBody>
          <a:bodyPr/>
          <a:lstStyle/>
          <a:p>
            <a:r>
              <a:rPr lang="en-AU" dirty="0"/>
              <a:t>A brief guide to interpreting scripture</a:t>
            </a:r>
          </a:p>
        </p:txBody>
      </p:sp>
      <p:sp>
        <p:nvSpPr>
          <p:cNvPr id="3" name="Content Placeholder 2">
            <a:extLst>
              <a:ext uri="{FF2B5EF4-FFF2-40B4-BE49-F238E27FC236}">
                <a16:creationId xmlns:a16="http://schemas.microsoft.com/office/drawing/2014/main" id="{6080108D-2963-4C4B-B778-442AC6932AB7}"/>
              </a:ext>
            </a:extLst>
          </p:cNvPr>
          <p:cNvSpPr>
            <a:spLocks noGrp="1"/>
          </p:cNvSpPr>
          <p:nvPr>
            <p:ph sz="quarter" idx="13"/>
          </p:nvPr>
        </p:nvSpPr>
        <p:spPr>
          <a:xfrm>
            <a:off x="913774" y="1588770"/>
            <a:ext cx="10363826" cy="4914900"/>
          </a:xfrm>
        </p:spPr>
        <p:txBody>
          <a:bodyPr>
            <a:normAutofit lnSpcReduction="10000"/>
          </a:bodyPr>
          <a:lstStyle/>
          <a:p>
            <a:pPr lvl="0"/>
            <a:r>
              <a:rPr lang="en-AU" sz="2400" dirty="0"/>
              <a:t>The World Within the Text: Literary Grounded Questions</a:t>
            </a:r>
          </a:p>
          <a:p>
            <a:pPr lvl="1"/>
            <a:r>
              <a:rPr lang="en-AU" sz="2400" dirty="0"/>
              <a:t>What is the literary genre of the book? (e.g. narrative, poetry, law, gospel, etc.)  </a:t>
            </a:r>
          </a:p>
          <a:p>
            <a:pPr lvl="1"/>
            <a:r>
              <a:rPr lang="en-AU" sz="2400" dirty="0"/>
              <a:t>Looking at the book as a whole, what are the major themes? (This is usually the strategy for fulfilling the purpose)</a:t>
            </a:r>
          </a:p>
          <a:p>
            <a:pPr lvl="1"/>
            <a:r>
              <a:rPr lang="en-AU" sz="2400" dirty="0"/>
              <a:t>Looking at the immediate context, the passage/s that come directly before and after your passage, do these passages help you understand your passage better? </a:t>
            </a:r>
          </a:p>
          <a:p>
            <a:pPr lvl="1"/>
            <a:r>
              <a:rPr lang="en-AU" sz="2400" dirty="0"/>
              <a:t>Are there repeated words, phrases, or ideas in your passage, the immediate context, or the whole book? How are they connected?  </a:t>
            </a:r>
          </a:p>
          <a:p>
            <a:endParaRPr lang="en-AU" dirty="0"/>
          </a:p>
        </p:txBody>
      </p:sp>
    </p:spTree>
    <p:extLst>
      <p:ext uri="{BB962C8B-B14F-4D97-AF65-F5344CB8AC3E}">
        <p14:creationId xmlns:p14="http://schemas.microsoft.com/office/powerpoint/2010/main" val="2134990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barn(inVertical)">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barn(inVertical)">
                                      <p:cBhvr>
                                        <p:cTn id="19" dur="5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barn(inVertical)">
                                      <p:cBhvr>
                                        <p:cTn id="24" dur="500"/>
                                        <p:tgtEl>
                                          <p:spTgt spid="3">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barn(inVertical)">
                                      <p:cBhvr>
                                        <p:cTn id="2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75EEC-F776-43A4-AA06-1C60325B5064}"/>
              </a:ext>
            </a:extLst>
          </p:cNvPr>
          <p:cNvSpPr>
            <a:spLocks noGrp="1"/>
          </p:cNvSpPr>
          <p:nvPr>
            <p:ph type="title"/>
          </p:nvPr>
        </p:nvSpPr>
        <p:spPr>
          <a:xfrm>
            <a:off x="833876" y="192389"/>
            <a:ext cx="10364451" cy="859171"/>
          </a:xfrm>
        </p:spPr>
        <p:txBody>
          <a:bodyPr/>
          <a:lstStyle/>
          <a:p>
            <a:r>
              <a:rPr lang="en-AU" dirty="0"/>
              <a:t>A brief guide to interpreting scripture</a:t>
            </a:r>
          </a:p>
        </p:txBody>
      </p:sp>
      <p:sp>
        <p:nvSpPr>
          <p:cNvPr id="3" name="Content Placeholder 2">
            <a:extLst>
              <a:ext uri="{FF2B5EF4-FFF2-40B4-BE49-F238E27FC236}">
                <a16:creationId xmlns:a16="http://schemas.microsoft.com/office/drawing/2014/main" id="{6080108D-2963-4C4B-B778-442AC6932AB7}"/>
              </a:ext>
            </a:extLst>
          </p:cNvPr>
          <p:cNvSpPr>
            <a:spLocks noGrp="1"/>
          </p:cNvSpPr>
          <p:nvPr>
            <p:ph sz="quarter" idx="13"/>
          </p:nvPr>
        </p:nvSpPr>
        <p:spPr>
          <a:xfrm>
            <a:off x="320040" y="1051560"/>
            <a:ext cx="11327130" cy="5577840"/>
          </a:xfrm>
        </p:spPr>
        <p:txBody>
          <a:bodyPr>
            <a:normAutofit/>
          </a:bodyPr>
          <a:lstStyle/>
          <a:p>
            <a:pPr lvl="0"/>
            <a:r>
              <a:rPr lang="en-AU" sz="2400" dirty="0"/>
              <a:t>The World Within the Text: Literary Grounded Questions (cont.)</a:t>
            </a:r>
          </a:p>
          <a:p>
            <a:pPr lvl="1"/>
            <a:r>
              <a:rPr lang="en-AU" sz="2000" dirty="0"/>
              <a:t>Are there any biblical texts that are cited or clearly alluded to in your passage? (These can often be found in your Bible’s footnotes). What is the context of the cited text? Are there connecting words, themes, theological ideas? Can you determine why this text is being cited? (It is often used to [1] draw the reader into the previous story, [2] give support to the current argument, [3] provide an analogy).</a:t>
            </a:r>
          </a:p>
          <a:p>
            <a:pPr lvl="1"/>
            <a:r>
              <a:rPr lang="en-AU" sz="2000" dirty="0"/>
              <a:t>As you take all the above information into account, what are the key ideas in your passage? If a longer passage, consider dividing the text into an outline with sections. Give a short title to each section that encompasses the main idea of that section.</a:t>
            </a:r>
          </a:p>
          <a:p>
            <a:pPr lvl="1"/>
            <a:r>
              <a:rPr lang="en-AU" sz="2000" dirty="0"/>
              <a:t>How do these key ideas fit into the larger purpose the author is trying to fulfil in this book? Is it consistent? If not, is there another way of interpreting this passage?</a:t>
            </a:r>
          </a:p>
          <a:p>
            <a:pPr lvl="1"/>
            <a:r>
              <a:rPr lang="en-AU" sz="2000" dirty="0"/>
              <a:t>Create a “summary statement” that attempts to capture the main idea of the passage in your own words. </a:t>
            </a:r>
          </a:p>
          <a:p>
            <a:endParaRPr lang="en-AU" dirty="0"/>
          </a:p>
        </p:txBody>
      </p:sp>
    </p:spTree>
    <p:extLst>
      <p:ext uri="{BB962C8B-B14F-4D97-AF65-F5344CB8AC3E}">
        <p14:creationId xmlns:p14="http://schemas.microsoft.com/office/powerpoint/2010/main" val="1513052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barn(inVertical)">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barn(inVertical)">
                                      <p:cBhvr>
                                        <p:cTn id="19" dur="5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barn(inVertical)">
                                      <p:cBhvr>
                                        <p:cTn id="24" dur="500"/>
                                        <p:tgtEl>
                                          <p:spTgt spid="3">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barn(inVertical)">
                                      <p:cBhvr>
                                        <p:cTn id="2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TM04033925[[fn=Droplet]]</Template>
  <TotalTime>2250</TotalTime>
  <Words>1412</Words>
  <Application>Microsoft Office PowerPoint</Application>
  <PresentationFormat>Widescreen</PresentationFormat>
  <Paragraphs>84</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Tw Cen MT</vt:lpstr>
      <vt:lpstr>Arial</vt:lpstr>
      <vt:lpstr>Droplet</vt:lpstr>
      <vt:lpstr>Writing bible study Lessons</vt:lpstr>
      <vt:lpstr>Thoughts as we begin</vt:lpstr>
      <vt:lpstr>How to Start</vt:lpstr>
      <vt:lpstr>Learning to Faithfully interpret scripture</vt:lpstr>
      <vt:lpstr>The three worlds of the text</vt:lpstr>
      <vt:lpstr>A brief guide to interpreting scripture</vt:lpstr>
      <vt:lpstr>A brief guide to interpreting scripture</vt:lpstr>
      <vt:lpstr>A brief guide to interpreting scripture</vt:lpstr>
      <vt:lpstr>A brief guide to interpreting scripture</vt:lpstr>
      <vt:lpstr>A brief guide to interpreting scripture</vt:lpstr>
      <vt:lpstr>Writing</vt:lpstr>
      <vt:lpstr>Example</vt:lpstr>
      <vt:lpstr>Writing</vt:lpstr>
      <vt:lpstr>Writing</vt:lpstr>
      <vt:lpstr>Important things to remember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bible study Lessons</dc:title>
  <dc:creator>Rob Fringer</dc:creator>
  <cp:lastModifiedBy>Rob Fringer</cp:lastModifiedBy>
  <cp:revision>22</cp:revision>
  <dcterms:created xsi:type="dcterms:W3CDTF">2017-08-23T12:09:41Z</dcterms:created>
  <dcterms:modified xsi:type="dcterms:W3CDTF">2017-09-06T04:14:59Z</dcterms:modified>
</cp:coreProperties>
</file>