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78" r:id="rId3"/>
    <p:sldId id="281" r:id="rId4"/>
    <p:sldId id="282" r:id="rId5"/>
    <p:sldId id="259" r:id="rId6"/>
    <p:sldId id="272" r:id="rId7"/>
    <p:sldId id="283" r:id="rId8"/>
    <p:sldId id="260" r:id="rId9"/>
    <p:sldId id="257" r:id="rId10"/>
    <p:sldId id="258" r:id="rId11"/>
    <p:sldId id="262" r:id="rId12"/>
    <p:sldId id="263" r:id="rId13"/>
    <p:sldId id="264" r:id="rId14"/>
    <p:sldId id="276" r:id="rId15"/>
    <p:sldId id="277" r:id="rId16"/>
    <p:sldId id="268" r:id="rId17"/>
    <p:sldId id="269" r:id="rId18"/>
    <p:sldId id="284" r:id="rId19"/>
    <p:sldId id="285" r:id="rId20"/>
    <p:sldId id="286" r:id="rId21"/>
    <p:sldId id="271" r:id="rId22"/>
    <p:sldId id="287"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KtHLV+4wYSB2b8Cbr+Ye2w==" hashData="44Ao1D4dqSsgk4V00s2Dzs27TCM="/>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144" y="-1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E63DAD48-3DCD-4F5D-9B51-27EC5188CB8A}" type="datetimeFigureOut">
              <a:rPr lang="en-US" smtClean="0"/>
              <a:t>8/1/13</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F9CA874-8A9D-467F-A56C-C31B6635B7E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3DAD48-3DCD-4F5D-9B51-27EC5188CB8A}" type="datetimeFigureOut">
              <a:rPr lang="en-US" smtClean="0"/>
              <a:t>8/1/13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CA874-8A9D-467F-A56C-C31B6635B7E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3DAD48-3DCD-4F5D-9B51-27EC5188CB8A}" type="datetimeFigureOut">
              <a:rPr lang="en-US" smtClean="0"/>
              <a:t>8/1/13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CA874-8A9D-467F-A56C-C31B6635B7E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3DAD48-3DCD-4F5D-9B51-27EC5188CB8A}" type="datetimeFigureOut">
              <a:rPr lang="en-US" smtClean="0"/>
              <a:t>8/1/13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CA874-8A9D-467F-A56C-C31B6635B7E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3DAD48-3DCD-4F5D-9B51-27EC5188CB8A}" type="datetimeFigureOut">
              <a:rPr lang="en-US" smtClean="0"/>
              <a:t>8/1/13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9CA874-8A9D-467F-A56C-C31B6635B7E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3DAD48-3DCD-4F5D-9B51-27EC5188CB8A}" type="datetimeFigureOut">
              <a:rPr lang="en-US" smtClean="0"/>
              <a:t>8/1/13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CA874-8A9D-467F-A56C-C31B6635B7E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E63DAD48-3DCD-4F5D-9B51-27EC5188CB8A}" type="datetimeFigureOut">
              <a:rPr lang="en-US" smtClean="0"/>
              <a:t>8/1/13</a:t>
            </a:fld>
            <a:endParaRPr lang="en-US"/>
          </a:p>
        </p:txBody>
      </p:sp>
      <p:sp>
        <p:nvSpPr>
          <p:cNvPr id="27" name="Slide Number Placeholder 26"/>
          <p:cNvSpPr>
            <a:spLocks noGrp="1"/>
          </p:cNvSpPr>
          <p:nvPr>
            <p:ph type="sldNum" sz="quarter" idx="11"/>
          </p:nvPr>
        </p:nvSpPr>
        <p:spPr/>
        <p:txBody>
          <a:bodyPr rtlCol="0"/>
          <a:lstStyle/>
          <a:p>
            <a:fld id="{DF9CA874-8A9D-467F-A56C-C31B6635B7E6}"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E63DAD48-3DCD-4F5D-9B51-27EC5188CB8A}" type="datetimeFigureOut">
              <a:rPr lang="en-US" smtClean="0"/>
              <a:t>8/1/13</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DF9CA874-8A9D-467F-A56C-C31B6635B7E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3DAD48-3DCD-4F5D-9B51-27EC5188CB8A}" type="datetimeFigureOut">
              <a:rPr lang="en-US" smtClean="0"/>
              <a:t>8/1/13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9CA874-8A9D-467F-A56C-C31B6635B7E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3DAD48-3DCD-4F5D-9B51-27EC5188CB8A}" type="datetimeFigureOut">
              <a:rPr lang="en-US" smtClean="0"/>
              <a:t>8/1/13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CA874-8A9D-467F-A56C-C31B6635B7E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3DAD48-3DCD-4F5D-9B51-27EC5188CB8A}" type="datetimeFigureOut">
              <a:rPr lang="en-US" smtClean="0"/>
              <a:t>8/1/13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9CA874-8A9D-467F-A56C-C31B6635B7E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E63DAD48-3DCD-4F5D-9B51-27EC5188CB8A}" type="datetimeFigureOut">
              <a:rPr lang="en-US" smtClean="0"/>
              <a:t>8/1/13</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F9CA874-8A9D-467F-A56C-C31B6635B7E6}"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jpeg"/><Relationship Id="rId5" Type="http://schemas.openxmlformats.org/officeDocument/2006/relationships/image" Target="../media/image8.jpeg"/><Relationship Id="rId6" Type="http://schemas.openxmlformats.org/officeDocument/2006/relationships/image" Target="../media/image9.jpeg"/><Relationship Id="rId7" Type="http://schemas.openxmlformats.org/officeDocument/2006/relationships/image" Target="../media/image10.jpeg"/><Relationship Id="rId1" Type="http://schemas.openxmlformats.org/officeDocument/2006/relationships/slideLayout" Target="../slideLayouts/slideLayout2.xml"/><Relationship Id="rId2" Type="http://schemas.openxmlformats.org/officeDocument/2006/relationships/image" Target="../media/image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mamaddix@nnu.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28800"/>
            <a:ext cx="7924800" cy="1143000"/>
          </a:xfrm>
        </p:spPr>
        <p:txBody>
          <a:bodyPr>
            <a:noAutofit/>
          </a:bodyPr>
          <a:lstStyle/>
          <a:p>
            <a:r>
              <a:rPr lang="en-US" sz="3200" b="1" dirty="0" smtClean="0"/>
              <a:t>Developing </a:t>
            </a:r>
            <a:r>
              <a:rPr lang="en-US" sz="3200" b="1" dirty="0" err="1" smtClean="0"/>
              <a:t>Missional</a:t>
            </a:r>
            <a:r>
              <a:rPr lang="en-US" sz="3200" b="1" dirty="0" smtClean="0"/>
              <a:t> Disciples: Partnering in God’s Redemptive Mission</a:t>
            </a:r>
            <a:endParaRPr lang="en-US" sz="3200" b="1" dirty="0"/>
          </a:p>
        </p:txBody>
      </p:sp>
      <p:sp>
        <p:nvSpPr>
          <p:cNvPr id="3" name="Subtitle 2"/>
          <p:cNvSpPr>
            <a:spLocks noGrp="1"/>
          </p:cNvSpPr>
          <p:nvPr>
            <p:ph type="subTitle" idx="1"/>
          </p:nvPr>
        </p:nvSpPr>
        <p:spPr>
          <a:xfrm>
            <a:off x="3200400" y="4495800"/>
            <a:ext cx="5020235" cy="1524000"/>
          </a:xfrm>
        </p:spPr>
        <p:txBody>
          <a:bodyPr>
            <a:normAutofit/>
          </a:bodyPr>
          <a:lstStyle/>
          <a:p>
            <a:r>
              <a:rPr lang="en-US" dirty="0" smtClean="0"/>
              <a:t>Mark A. Maddix, Ph.D.</a:t>
            </a:r>
          </a:p>
          <a:p>
            <a:r>
              <a:rPr lang="en-US" dirty="0" smtClean="0"/>
              <a:t>Northwest Nazarene University</a:t>
            </a:r>
            <a:endParaRPr lang="en-US" dirty="0"/>
          </a:p>
        </p:txBody>
      </p:sp>
    </p:spTree>
    <p:extLst>
      <p:ext uri="{BB962C8B-B14F-4D97-AF65-F5344CB8AC3E}">
        <p14:creationId xmlns:p14="http://schemas.microsoft.com/office/powerpoint/2010/main" val="81276964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7024744" cy="1143000"/>
          </a:xfrm>
        </p:spPr>
        <p:txBody>
          <a:bodyPr>
            <a:normAutofit fontScale="90000"/>
          </a:bodyPr>
          <a:lstStyle/>
          <a:p>
            <a:r>
              <a:rPr lang="en-US" dirty="0" err="1" smtClean="0"/>
              <a:t>Missional</a:t>
            </a:r>
            <a:r>
              <a:rPr lang="en-US" dirty="0" smtClean="0"/>
              <a:t> Discipleship Practices	</a:t>
            </a:r>
            <a:endParaRPr lang="en-US" dirty="0"/>
          </a:p>
        </p:txBody>
      </p:sp>
      <p:sp>
        <p:nvSpPr>
          <p:cNvPr id="3" name="Content Placeholder 2"/>
          <p:cNvSpPr>
            <a:spLocks noGrp="1"/>
          </p:cNvSpPr>
          <p:nvPr>
            <p:ph idx="1"/>
          </p:nvPr>
        </p:nvSpPr>
        <p:spPr>
          <a:xfrm>
            <a:off x="609600" y="1828800"/>
            <a:ext cx="7772400" cy="4114800"/>
          </a:xfrm>
        </p:spPr>
        <p:txBody>
          <a:bodyPr>
            <a:normAutofit fontScale="92500" lnSpcReduction="20000"/>
          </a:bodyPr>
          <a:lstStyle/>
          <a:p>
            <a:r>
              <a:rPr lang="en-US" dirty="0" smtClean="0"/>
              <a:t>Less about belief and more about practicing faith. </a:t>
            </a:r>
          </a:p>
          <a:p>
            <a:pPr lvl="1"/>
            <a:r>
              <a:rPr lang="en-US" dirty="0" smtClean="0"/>
              <a:t>Incarnation versus </a:t>
            </a:r>
            <a:r>
              <a:rPr lang="en-US" i="1" dirty="0" err="1" smtClean="0"/>
              <a:t>Ex</a:t>
            </a:r>
            <a:r>
              <a:rPr lang="en-US" dirty="0" err="1" smtClean="0"/>
              <a:t>carnation</a:t>
            </a:r>
            <a:r>
              <a:rPr lang="en-US" dirty="0" smtClean="0"/>
              <a:t>-a </a:t>
            </a:r>
            <a:r>
              <a:rPr lang="en-US" dirty="0"/>
              <a:t>faith that lives more in the head than in the </a:t>
            </a:r>
            <a:r>
              <a:rPr lang="en-US" dirty="0" smtClean="0"/>
              <a:t>heart. </a:t>
            </a:r>
            <a:endParaRPr lang="en-US" dirty="0"/>
          </a:p>
          <a:p>
            <a:pPr marL="109728" indent="0">
              <a:buNone/>
            </a:pPr>
            <a:endParaRPr lang="en-US" dirty="0"/>
          </a:p>
          <a:p>
            <a:r>
              <a:rPr lang="en-US" dirty="0" smtClean="0"/>
              <a:t>Belonging, belief, and behavior.</a:t>
            </a:r>
          </a:p>
          <a:p>
            <a:endParaRPr lang="en-US" dirty="0"/>
          </a:p>
          <a:p>
            <a:r>
              <a:rPr lang="en-US" dirty="0" smtClean="0"/>
              <a:t>We follow the life of Jesus as the “way” of salvation.</a:t>
            </a:r>
          </a:p>
          <a:p>
            <a:endParaRPr lang="en-US" dirty="0"/>
          </a:p>
          <a:p>
            <a:r>
              <a:rPr lang="en-US" dirty="0" err="1" smtClean="0"/>
              <a:t>Missional</a:t>
            </a:r>
            <a:r>
              <a:rPr lang="en-US" dirty="0" smtClean="0"/>
              <a:t> practices is the heart of faithful discipleship.</a:t>
            </a:r>
          </a:p>
          <a:p>
            <a:endParaRPr lang="en-US" dirty="0"/>
          </a:p>
        </p:txBody>
      </p:sp>
    </p:spTree>
    <p:extLst>
      <p:ext uri="{BB962C8B-B14F-4D97-AF65-F5344CB8AC3E}">
        <p14:creationId xmlns:p14="http://schemas.microsoft.com/office/powerpoint/2010/main" val="65458680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38200"/>
            <a:ext cx="7024744" cy="1143000"/>
          </a:xfrm>
        </p:spPr>
        <p:txBody>
          <a:bodyPr/>
          <a:lstStyle/>
          <a:p>
            <a:r>
              <a:rPr lang="en-US" dirty="0" smtClean="0"/>
              <a:t>Mission begins “within”</a:t>
            </a:r>
            <a:endParaRPr lang="en-US" dirty="0"/>
          </a:p>
        </p:txBody>
      </p:sp>
      <p:sp>
        <p:nvSpPr>
          <p:cNvPr id="3" name="Content Placeholder 2"/>
          <p:cNvSpPr>
            <a:spLocks noGrp="1"/>
          </p:cNvSpPr>
          <p:nvPr>
            <p:ph idx="1"/>
          </p:nvPr>
        </p:nvSpPr>
        <p:spPr>
          <a:xfrm>
            <a:off x="381000" y="2133600"/>
            <a:ext cx="7439809" cy="3699029"/>
          </a:xfrm>
        </p:spPr>
        <p:txBody>
          <a:bodyPr>
            <a:normAutofit fontScale="92500" lnSpcReduction="20000"/>
          </a:bodyPr>
          <a:lstStyle/>
          <a:p>
            <a:r>
              <a:rPr lang="en-US" dirty="0" err="1"/>
              <a:t>Missional</a:t>
            </a:r>
            <a:r>
              <a:rPr lang="en-US" dirty="0"/>
              <a:t> communities begin be recognizing that mission first begins </a:t>
            </a:r>
            <a:r>
              <a:rPr lang="en-US" i="1" dirty="0"/>
              <a:t>within</a:t>
            </a:r>
            <a:r>
              <a:rPr lang="en-US" dirty="0"/>
              <a:t> the church before the church can be God’s witnesses to the world. </a:t>
            </a:r>
            <a:endParaRPr lang="en-US" dirty="0" smtClean="0"/>
          </a:p>
          <a:p>
            <a:endParaRPr lang="en-US" dirty="0"/>
          </a:p>
          <a:p>
            <a:r>
              <a:rPr lang="en-US" dirty="0"/>
              <a:t>As the church encounters the renewing love of God in the communal worship of Scripture, prayers, offering, and the Eucharist, it is transformed to proclaim hope and forgiveness to be God’s flesh and blood to the </a:t>
            </a:r>
            <a:r>
              <a:rPr lang="en-US" dirty="0" smtClean="0"/>
              <a:t>world</a:t>
            </a:r>
            <a:r>
              <a:rPr lang="en-US" dirty="0"/>
              <a:t> </a:t>
            </a:r>
            <a:r>
              <a:rPr lang="en-US" dirty="0" smtClean="0"/>
              <a:t>(Maddix, 2013). </a:t>
            </a:r>
            <a:endParaRPr lang="en-US" dirty="0"/>
          </a:p>
        </p:txBody>
      </p:sp>
    </p:spTree>
    <p:extLst>
      <p:ext uri="{BB962C8B-B14F-4D97-AF65-F5344CB8AC3E}">
        <p14:creationId xmlns:p14="http://schemas.microsoft.com/office/powerpoint/2010/main" val="418507698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7024744" cy="990600"/>
          </a:xfrm>
        </p:spPr>
        <p:txBody>
          <a:bodyPr/>
          <a:lstStyle/>
          <a:p>
            <a:r>
              <a:rPr lang="en-US" dirty="0" smtClean="0"/>
              <a:t>Inside-Out and Outside-In</a:t>
            </a:r>
            <a:endParaRPr lang="en-US" dirty="0"/>
          </a:p>
        </p:txBody>
      </p:sp>
      <p:sp>
        <p:nvSpPr>
          <p:cNvPr id="3" name="Content Placeholder 2"/>
          <p:cNvSpPr>
            <a:spLocks noGrp="1"/>
          </p:cNvSpPr>
          <p:nvPr>
            <p:ph idx="1"/>
          </p:nvPr>
        </p:nvSpPr>
        <p:spPr>
          <a:xfrm>
            <a:off x="609600" y="2057400"/>
            <a:ext cx="7234517" cy="3508977"/>
          </a:xfrm>
        </p:spPr>
        <p:txBody>
          <a:bodyPr>
            <a:normAutofit fontScale="85000" lnSpcReduction="10000"/>
          </a:bodyPr>
          <a:lstStyle/>
          <a:p>
            <a:r>
              <a:rPr lang="en-US" dirty="0" smtClean="0"/>
              <a:t>A </a:t>
            </a:r>
            <a:r>
              <a:rPr lang="en-US" dirty="0" err="1" smtClean="0"/>
              <a:t>missional</a:t>
            </a:r>
            <a:r>
              <a:rPr lang="en-US" dirty="0" smtClean="0"/>
              <a:t> disciple moves from the inside out. </a:t>
            </a:r>
          </a:p>
          <a:p>
            <a:endParaRPr lang="en-US" dirty="0"/>
          </a:p>
          <a:p>
            <a:r>
              <a:rPr lang="en-US" dirty="0" smtClean="0"/>
              <a:t>“If the gospel isn’t transforming you, how do you know it will be transforming anything else?”  N. T. Wright</a:t>
            </a:r>
          </a:p>
          <a:p>
            <a:endParaRPr lang="en-US" dirty="0"/>
          </a:p>
          <a:p>
            <a:r>
              <a:rPr lang="en-US" dirty="0" smtClean="0"/>
              <a:t>Spiritual discipleship is how we are transformed from the “inside-out,” but </a:t>
            </a:r>
            <a:r>
              <a:rPr lang="en-US" dirty="0" err="1" smtClean="0"/>
              <a:t>missional</a:t>
            </a:r>
            <a:r>
              <a:rPr lang="en-US" dirty="0" smtClean="0"/>
              <a:t> discipleship also focuses on “outside-in.”</a:t>
            </a:r>
            <a:endParaRPr lang="en-US" dirty="0"/>
          </a:p>
        </p:txBody>
      </p:sp>
    </p:spTree>
    <p:extLst>
      <p:ext uri="{BB962C8B-B14F-4D97-AF65-F5344CB8AC3E}">
        <p14:creationId xmlns:p14="http://schemas.microsoft.com/office/powerpoint/2010/main" val="398920170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Missional</a:t>
            </a:r>
            <a:r>
              <a:rPr lang="en-US" dirty="0" smtClean="0"/>
              <a:t> Discipleship</a:t>
            </a:r>
            <a:endParaRPr lang="en-US" dirty="0"/>
          </a:p>
        </p:txBody>
      </p:sp>
      <p:sp>
        <p:nvSpPr>
          <p:cNvPr id="3" name="Content Placeholder 2"/>
          <p:cNvSpPr>
            <a:spLocks noGrp="1"/>
          </p:cNvSpPr>
          <p:nvPr>
            <p:ph idx="1"/>
          </p:nvPr>
        </p:nvSpPr>
        <p:spPr/>
        <p:txBody>
          <a:bodyPr/>
          <a:lstStyle/>
          <a:p>
            <a:r>
              <a:rPr lang="en-US" dirty="0" smtClean="0"/>
              <a:t>“</a:t>
            </a:r>
            <a:r>
              <a:rPr lang="en-US" dirty="0" err="1" smtClean="0"/>
              <a:t>Missional</a:t>
            </a:r>
            <a:r>
              <a:rPr lang="en-US" dirty="0" smtClean="0"/>
              <a:t> discipleship is an attentive and active engagement of embodied love for God and neighbor from the inside out” (</a:t>
            </a:r>
            <a:r>
              <a:rPr lang="en-US" dirty="0" err="1" smtClean="0"/>
              <a:t>Helland</a:t>
            </a:r>
            <a:r>
              <a:rPr lang="en-US" dirty="0" smtClean="0"/>
              <a:t> and </a:t>
            </a:r>
            <a:r>
              <a:rPr lang="en-US" dirty="0" err="1" smtClean="0"/>
              <a:t>Hjalmarson</a:t>
            </a:r>
            <a:r>
              <a:rPr lang="en-US" dirty="0" smtClean="0"/>
              <a:t> 2011, 27).</a:t>
            </a:r>
          </a:p>
          <a:p>
            <a:endParaRPr lang="en-US" dirty="0"/>
          </a:p>
          <a:p>
            <a:r>
              <a:rPr lang="en-US" dirty="0" smtClean="0"/>
              <a:t>Discipleship is not only for us, but for the sake of others (mission).</a:t>
            </a:r>
          </a:p>
          <a:p>
            <a:endParaRPr lang="en-US" dirty="0"/>
          </a:p>
          <a:p>
            <a:endParaRPr lang="en-US" dirty="0"/>
          </a:p>
        </p:txBody>
      </p:sp>
    </p:spTree>
    <p:extLst>
      <p:ext uri="{BB962C8B-B14F-4D97-AF65-F5344CB8AC3E}">
        <p14:creationId xmlns:p14="http://schemas.microsoft.com/office/powerpoint/2010/main" val="143942388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mmunity garden.jpg"/>
          <p:cNvPicPr>
            <a:picLocks noGrp="1" noChangeAspect="1"/>
          </p:cNvPicPr>
          <p:nvPr>
            <p:ph idx="1"/>
          </p:nvPr>
        </p:nvPicPr>
        <p:blipFill>
          <a:blip r:embed="rId2" cstate="print"/>
          <a:stretch>
            <a:fillRect/>
          </a:stretch>
        </p:blipFill>
        <p:spPr>
          <a:xfrm>
            <a:off x="381000" y="2316480"/>
            <a:ext cx="3677587" cy="2438400"/>
          </a:xfrm>
          <a:prstGeom prst="rect">
            <a:avLst/>
          </a:prstGeom>
          <a:ln>
            <a:noFill/>
          </a:ln>
          <a:effectLst>
            <a:softEdge rad="112500"/>
          </a:effectLst>
        </p:spPr>
      </p:pic>
      <p:pic>
        <p:nvPicPr>
          <p:cNvPr id="5" name="Picture 4" descr="creation.jpg"/>
          <p:cNvPicPr>
            <a:picLocks noChangeAspect="1"/>
          </p:cNvPicPr>
          <p:nvPr/>
        </p:nvPicPr>
        <p:blipFill>
          <a:blip r:embed="rId3" cstate="print"/>
          <a:stretch>
            <a:fillRect/>
          </a:stretch>
        </p:blipFill>
        <p:spPr>
          <a:xfrm>
            <a:off x="4651438" y="5458460"/>
            <a:ext cx="3950208" cy="1008888"/>
          </a:xfrm>
          <a:prstGeom prst="rect">
            <a:avLst/>
          </a:prstGeom>
          <a:ln>
            <a:noFill/>
          </a:ln>
          <a:effectLst>
            <a:softEdge rad="112500"/>
          </a:effectLst>
        </p:spPr>
      </p:pic>
      <p:pic>
        <p:nvPicPr>
          <p:cNvPr id="6" name="Picture 5" descr="Raking-leaves.jpg"/>
          <p:cNvPicPr>
            <a:picLocks noChangeAspect="1"/>
          </p:cNvPicPr>
          <p:nvPr/>
        </p:nvPicPr>
        <p:blipFill>
          <a:blip r:embed="rId4" cstate="print"/>
          <a:stretch>
            <a:fillRect/>
          </a:stretch>
        </p:blipFill>
        <p:spPr>
          <a:xfrm>
            <a:off x="4651438" y="2824480"/>
            <a:ext cx="3750991" cy="2628900"/>
          </a:xfrm>
          <a:prstGeom prst="rect">
            <a:avLst/>
          </a:prstGeom>
          <a:ln>
            <a:noFill/>
          </a:ln>
          <a:effectLst>
            <a:softEdge rad="112500"/>
          </a:effectLst>
        </p:spPr>
      </p:pic>
      <p:pic>
        <p:nvPicPr>
          <p:cNvPr id="7" name="Picture 6" descr="cms_image_11268.jpg"/>
          <p:cNvPicPr>
            <a:picLocks noChangeAspect="1"/>
          </p:cNvPicPr>
          <p:nvPr/>
        </p:nvPicPr>
        <p:blipFill>
          <a:blip r:embed="rId5" cstate="print"/>
          <a:stretch>
            <a:fillRect/>
          </a:stretch>
        </p:blipFill>
        <p:spPr>
          <a:xfrm>
            <a:off x="1447800" y="4800600"/>
            <a:ext cx="2819400" cy="1874072"/>
          </a:xfrm>
          <a:prstGeom prst="rect">
            <a:avLst/>
          </a:prstGeom>
          <a:ln>
            <a:noFill/>
          </a:ln>
          <a:effectLst>
            <a:softEdge rad="112500"/>
          </a:effectLst>
        </p:spPr>
      </p:pic>
      <p:pic>
        <p:nvPicPr>
          <p:cNvPr id="8" name="Picture 7" descr="imagesCAX9A817.jpg"/>
          <p:cNvPicPr>
            <a:picLocks noChangeAspect="1"/>
          </p:cNvPicPr>
          <p:nvPr/>
        </p:nvPicPr>
        <p:blipFill>
          <a:blip r:embed="rId6" cstate="print"/>
          <a:stretch>
            <a:fillRect/>
          </a:stretch>
        </p:blipFill>
        <p:spPr>
          <a:xfrm>
            <a:off x="5105400" y="838200"/>
            <a:ext cx="2843068" cy="1905000"/>
          </a:xfrm>
          <a:prstGeom prst="rect">
            <a:avLst/>
          </a:prstGeom>
          <a:ln>
            <a:noFill/>
          </a:ln>
          <a:effectLst>
            <a:softEdge rad="112500"/>
          </a:effectLst>
        </p:spPr>
      </p:pic>
      <p:pic>
        <p:nvPicPr>
          <p:cNvPr id="9" name="Picture 8" descr="imagesCA9I8UUU.jpg"/>
          <p:cNvPicPr>
            <a:picLocks noChangeAspect="1"/>
          </p:cNvPicPr>
          <p:nvPr/>
        </p:nvPicPr>
        <p:blipFill>
          <a:blip r:embed="rId7" cstate="print"/>
          <a:stretch>
            <a:fillRect/>
          </a:stretch>
        </p:blipFill>
        <p:spPr>
          <a:xfrm>
            <a:off x="1248681" y="381000"/>
            <a:ext cx="2988039" cy="1981200"/>
          </a:xfrm>
          <a:prstGeom prst="rect">
            <a:avLst/>
          </a:prstGeom>
          <a:ln>
            <a:noFill/>
          </a:ln>
          <a:effectLst>
            <a:softEdge rad="112500"/>
          </a:effectLst>
        </p:spPr>
      </p:pic>
    </p:spTree>
    <p:extLst>
      <p:ext uri="{BB962C8B-B14F-4D97-AF65-F5344CB8AC3E}">
        <p14:creationId xmlns:p14="http://schemas.microsoft.com/office/powerpoint/2010/main" val="26887050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7024744" cy="1143000"/>
          </a:xfrm>
        </p:spPr>
        <p:txBody>
          <a:bodyPr>
            <a:normAutofit fontScale="90000"/>
          </a:bodyPr>
          <a:lstStyle/>
          <a:p>
            <a:r>
              <a:rPr lang="en-US" b="1" dirty="0" err="1"/>
              <a:t>Missional</a:t>
            </a:r>
            <a:r>
              <a:rPr lang="en-US" b="1" dirty="0"/>
              <a:t> </a:t>
            </a:r>
            <a:r>
              <a:rPr lang="en-US" b="1" dirty="0" smtClean="0"/>
              <a:t>Discipleship </a:t>
            </a:r>
            <a:r>
              <a:rPr lang="en-US" b="1" dirty="0"/>
              <a:t>Practices</a:t>
            </a:r>
            <a:endParaRPr lang="en-US" dirty="0"/>
          </a:p>
        </p:txBody>
      </p:sp>
      <p:sp>
        <p:nvSpPr>
          <p:cNvPr id="3" name="Content Placeholder 2"/>
          <p:cNvSpPr>
            <a:spLocks noGrp="1"/>
          </p:cNvSpPr>
          <p:nvPr>
            <p:ph idx="1"/>
          </p:nvPr>
        </p:nvSpPr>
        <p:spPr>
          <a:xfrm>
            <a:off x="457200" y="1752600"/>
            <a:ext cx="8077200" cy="4953000"/>
          </a:xfrm>
        </p:spPr>
        <p:txBody>
          <a:bodyPr>
            <a:normAutofit lnSpcReduction="10000"/>
          </a:bodyPr>
          <a:lstStyle/>
          <a:p>
            <a:pPr marL="68580" indent="0">
              <a:buNone/>
            </a:pPr>
            <a:r>
              <a:rPr lang="en-US" b="1" dirty="0"/>
              <a:t>1</a:t>
            </a:r>
            <a:r>
              <a:rPr lang="en-US" b="1" dirty="0" smtClean="0"/>
              <a:t>.  </a:t>
            </a:r>
            <a:r>
              <a:rPr lang="en-US" b="1" dirty="0" err="1" smtClean="0"/>
              <a:t>Misional</a:t>
            </a:r>
            <a:r>
              <a:rPr lang="en-US" b="1" dirty="0" smtClean="0"/>
              <a:t> Contextualization-the </a:t>
            </a:r>
            <a:r>
              <a:rPr lang="en-US" b="1" dirty="0"/>
              <a:t>practice of embodied </a:t>
            </a:r>
            <a:r>
              <a:rPr lang="en-US" b="1" i="1" dirty="0"/>
              <a:t>presence</a:t>
            </a:r>
            <a:r>
              <a:rPr lang="en-US" b="1" dirty="0"/>
              <a:t> in the community.</a:t>
            </a:r>
          </a:p>
          <a:p>
            <a:pPr lvl="1">
              <a:buFont typeface="Courier New" pitchFamily="49" charset="0"/>
              <a:buChar char="o"/>
            </a:pPr>
            <a:r>
              <a:rPr lang="en-US" dirty="0"/>
              <a:t>Christians are to enter their neighborhoods, restaurants, supermarkets, doctors’ offices, schools, where broken and needy people live, and where Christians can be Jesus for them.  It is through this embodiment of life, that Christians participate in the reign of God (Maddix, 2013). </a:t>
            </a:r>
            <a:endParaRPr lang="en-US" dirty="0" smtClean="0"/>
          </a:p>
          <a:p>
            <a:pPr marL="411480" lvl="1" indent="0">
              <a:buNone/>
            </a:pPr>
            <a:endParaRPr lang="en-US" dirty="0"/>
          </a:p>
          <a:p>
            <a:pPr lvl="1">
              <a:buFont typeface="Courier New" pitchFamily="49" charset="0"/>
              <a:buChar char="o"/>
            </a:pPr>
            <a:r>
              <a:rPr lang="en-US" b="1" i="1" dirty="0"/>
              <a:t>Theology of Place-</a:t>
            </a:r>
            <a:r>
              <a:rPr lang="en-US" dirty="0"/>
              <a:t>being</a:t>
            </a:r>
            <a:r>
              <a:rPr lang="en-US" b="1" i="1" dirty="0"/>
              <a:t> </a:t>
            </a:r>
            <a:r>
              <a:rPr lang="en-US" dirty="0"/>
              <a:t>open to see our </a:t>
            </a:r>
            <a:r>
              <a:rPr lang="en-US" dirty="0" smtClean="0"/>
              <a:t>neighborhood </a:t>
            </a:r>
            <a:r>
              <a:rPr lang="en-US" dirty="0"/>
              <a:t>and community as where God has placed us to </a:t>
            </a:r>
            <a:r>
              <a:rPr lang="en-US" dirty="0" smtClean="0"/>
              <a:t>serve</a:t>
            </a:r>
          </a:p>
          <a:p>
            <a:pPr lvl="1">
              <a:buFont typeface="Courier New" pitchFamily="49" charset="0"/>
              <a:buChar char="o"/>
            </a:pPr>
            <a:r>
              <a:rPr lang="en-US" dirty="0" smtClean="0"/>
              <a:t>“</a:t>
            </a:r>
            <a:r>
              <a:rPr lang="en-US" dirty="0" err="1" smtClean="0"/>
              <a:t>glocal</a:t>
            </a:r>
            <a:r>
              <a:rPr lang="en-US" dirty="0" smtClean="0"/>
              <a:t>”-local and global</a:t>
            </a:r>
            <a:endParaRPr lang="en-US" dirty="0"/>
          </a:p>
          <a:p>
            <a:pPr marL="68580" indent="0">
              <a:buNone/>
            </a:pPr>
            <a:endParaRPr lang="en-US" dirty="0"/>
          </a:p>
        </p:txBody>
      </p:sp>
    </p:spTree>
    <p:extLst>
      <p:ext uri="{BB962C8B-B14F-4D97-AF65-F5344CB8AC3E}">
        <p14:creationId xmlns:p14="http://schemas.microsoft.com/office/powerpoint/2010/main" val="41760237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533400"/>
            <a:ext cx="6948544" cy="914400"/>
          </a:xfrm>
        </p:spPr>
        <p:txBody>
          <a:bodyPr>
            <a:normAutofit fontScale="90000"/>
          </a:bodyPr>
          <a:lstStyle/>
          <a:p>
            <a:r>
              <a:rPr lang="en-US" b="1" dirty="0" err="1" smtClean="0"/>
              <a:t>Missional</a:t>
            </a:r>
            <a:r>
              <a:rPr lang="en-US" b="1" dirty="0" smtClean="0"/>
              <a:t> Discipleship Practices</a:t>
            </a:r>
            <a:endParaRPr lang="en-US" b="1" dirty="0"/>
          </a:p>
        </p:txBody>
      </p:sp>
      <p:sp>
        <p:nvSpPr>
          <p:cNvPr id="3" name="Content Placeholder 2"/>
          <p:cNvSpPr>
            <a:spLocks noGrp="1"/>
          </p:cNvSpPr>
          <p:nvPr>
            <p:ph idx="1"/>
          </p:nvPr>
        </p:nvSpPr>
        <p:spPr>
          <a:xfrm>
            <a:off x="356845" y="1295400"/>
            <a:ext cx="7543800" cy="4724400"/>
          </a:xfrm>
        </p:spPr>
        <p:txBody>
          <a:bodyPr>
            <a:normAutofit/>
          </a:bodyPr>
          <a:lstStyle/>
          <a:p>
            <a:pPr marL="68580" indent="0">
              <a:spcBef>
                <a:spcPts val="0"/>
              </a:spcBef>
              <a:buNone/>
            </a:pPr>
            <a:r>
              <a:rPr lang="en-US" b="1" dirty="0"/>
              <a:t>2</a:t>
            </a:r>
            <a:r>
              <a:rPr lang="en-US" b="1" dirty="0" smtClean="0"/>
              <a:t>.  Hospitality</a:t>
            </a:r>
            <a:r>
              <a:rPr lang="en-US" dirty="0" smtClean="0"/>
              <a:t>-</a:t>
            </a:r>
            <a:r>
              <a:rPr lang="en-US" dirty="0" err="1" smtClean="0"/>
              <a:t>Missional</a:t>
            </a:r>
            <a:r>
              <a:rPr lang="en-US" dirty="0" smtClean="0"/>
              <a:t> discipleship begins with simple acts of hospitality by inviting people to gather and to engage in service.</a:t>
            </a:r>
          </a:p>
          <a:p>
            <a:pPr lvl="1">
              <a:spcBef>
                <a:spcPts val="0"/>
              </a:spcBef>
            </a:pPr>
            <a:r>
              <a:rPr lang="en-US" dirty="0" smtClean="0"/>
              <a:t>Willingness to cross borders and to be placed in uncomfortable situations with the marginalized of society (Maddix, 2013).</a:t>
            </a:r>
          </a:p>
          <a:p>
            <a:pPr marL="365760" lvl="1" indent="0">
              <a:spcBef>
                <a:spcPts val="0"/>
              </a:spcBef>
              <a:buNone/>
            </a:pPr>
            <a:endParaRPr lang="en-US" dirty="0"/>
          </a:p>
          <a:p>
            <a:pPr marL="68580" indent="0">
              <a:spcBef>
                <a:spcPts val="0"/>
              </a:spcBef>
              <a:buNone/>
            </a:pPr>
            <a:r>
              <a:rPr lang="en-US" b="1" dirty="0"/>
              <a:t>3</a:t>
            </a:r>
            <a:r>
              <a:rPr lang="en-US" b="1" dirty="0" smtClean="0"/>
              <a:t>.  Acts of Compassion, Justice, </a:t>
            </a:r>
            <a:endParaRPr lang="en-US" b="1" dirty="0"/>
          </a:p>
          <a:p>
            <a:pPr marL="68580" indent="0">
              <a:spcBef>
                <a:spcPts val="0"/>
              </a:spcBef>
              <a:buNone/>
            </a:pPr>
            <a:r>
              <a:rPr lang="en-US" b="1" dirty="0" smtClean="0"/>
              <a:t>and Mercy-</a:t>
            </a:r>
            <a:r>
              <a:rPr lang="en-US" dirty="0" err="1" smtClean="0"/>
              <a:t>Missional</a:t>
            </a:r>
            <a:r>
              <a:rPr lang="en-US" dirty="0" smtClean="0"/>
              <a:t> discipleship</a:t>
            </a:r>
            <a:endParaRPr lang="en-US" dirty="0"/>
          </a:p>
          <a:p>
            <a:pPr marL="68580" indent="0">
              <a:spcBef>
                <a:spcPts val="0"/>
              </a:spcBef>
              <a:buNone/>
            </a:pPr>
            <a:r>
              <a:rPr lang="en-US" dirty="0" smtClean="0"/>
              <a:t>includes being concerned about </a:t>
            </a:r>
          </a:p>
          <a:p>
            <a:pPr marL="68580" indent="0">
              <a:spcBef>
                <a:spcPts val="0"/>
              </a:spcBef>
              <a:buNone/>
            </a:pPr>
            <a:r>
              <a:rPr lang="en-US" dirty="0" smtClean="0"/>
              <a:t>the injustices of society (Micah 6:8)</a:t>
            </a:r>
            <a:endParaRPr lang="en-US" b="1" dirty="0" smtClean="0"/>
          </a:p>
          <a:p>
            <a:pPr lvl="1"/>
            <a:endParaRPr lang="en-US" b="1"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68010" y="4038600"/>
            <a:ext cx="2847291" cy="1894840"/>
          </a:xfrm>
          <a:prstGeom prst="rect">
            <a:avLst/>
          </a:prstGeom>
          <a:ln>
            <a:noFill/>
          </a:ln>
          <a:effectLst>
            <a:softEdge rad="112500"/>
          </a:effectLst>
        </p:spPr>
      </p:pic>
    </p:spTree>
    <p:extLst>
      <p:ext uri="{BB962C8B-B14F-4D97-AF65-F5344CB8AC3E}">
        <p14:creationId xmlns:p14="http://schemas.microsoft.com/office/powerpoint/2010/main" val="40381757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09600"/>
            <a:ext cx="7001434" cy="1029736"/>
          </a:xfrm>
        </p:spPr>
        <p:txBody>
          <a:bodyPr>
            <a:normAutofit fontScale="90000"/>
          </a:bodyPr>
          <a:lstStyle/>
          <a:p>
            <a:r>
              <a:rPr lang="en-US" b="1" dirty="0" err="1"/>
              <a:t>Missional</a:t>
            </a:r>
            <a:r>
              <a:rPr lang="en-US" b="1" dirty="0"/>
              <a:t> </a:t>
            </a:r>
            <a:r>
              <a:rPr lang="en-US" b="1" dirty="0" err="1" smtClean="0"/>
              <a:t>Discipleshp</a:t>
            </a:r>
            <a:r>
              <a:rPr lang="en-US" b="1" dirty="0" smtClean="0"/>
              <a:t> </a:t>
            </a:r>
            <a:r>
              <a:rPr lang="en-US" b="1" dirty="0"/>
              <a:t>Practices</a:t>
            </a:r>
            <a:endParaRPr lang="en-US" dirty="0"/>
          </a:p>
        </p:txBody>
      </p:sp>
      <p:sp>
        <p:nvSpPr>
          <p:cNvPr id="3" name="Content Placeholder 2"/>
          <p:cNvSpPr>
            <a:spLocks noGrp="1"/>
          </p:cNvSpPr>
          <p:nvPr>
            <p:ph idx="1"/>
          </p:nvPr>
        </p:nvSpPr>
        <p:spPr>
          <a:xfrm>
            <a:off x="228600" y="1524000"/>
            <a:ext cx="8610600" cy="4419600"/>
          </a:xfrm>
        </p:spPr>
        <p:txBody>
          <a:bodyPr>
            <a:normAutofit/>
          </a:bodyPr>
          <a:lstStyle/>
          <a:p>
            <a:pPr marL="68580" indent="0">
              <a:buNone/>
            </a:pPr>
            <a:r>
              <a:rPr lang="en-US" b="1" dirty="0"/>
              <a:t>4</a:t>
            </a:r>
            <a:r>
              <a:rPr lang="en-US" b="1" dirty="0" smtClean="0"/>
              <a:t>. Cross-Perspectival Dialogue</a:t>
            </a:r>
            <a:r>
              <a:rPr lang="en-US" dirty="0" smtClean="0"/>
              <a:t>-engaging in dialogue with those with differing views, religious ideas, and political perspectives.</a:t>
            </a:r>
          </a:p>
          <a:p>
            <a:pPr lvl="1"/>
            <a:r>
              <a:rPr lang="en-US" dirty="0" smtClean="0"/>
              <a:t>Provides opportunities for spiritual conversations about how God is working in the world and their lives.</a:t>
            </a:r>
          </a:p>
          <a:p>
            <a:pPr lvl="1"/>
            <a:endParaRPr lang="en-US" dirty="0"/>
          </a:p>
          <a:p>
            <a:pPr marL="109728" indent="0">
              <a:buNone/>
            </a:pPr>
            <a:r>
              <a:rPr lang="en-US" b="1" dirty="0" smtClean="0"/>
              <a:t>5.  Hospitality-</a:t>
            </a:r>
            <a:r>
              <a:rPr lang="en-US" dirty="0" smtClean="0"/>
              <a:t>inviting</a:t>
            </a:r>
            <a:r>
              <a:rPr lang="en-US" b="1" dirty="0" smtClean="0"/>
              <a:t> </a:t>
            </a:r>
            <a:r>
              <a:rPr lang="en-US" dirty="0" smtClean="0"/>
              <a:t>people regardless of their social or cultural context to be part of our community (Example of </a:t>
            </a:r>
            <a:r>
              <a:rPr lang="en-US" dirty="0" err="1" smtClean="0"/>
              <a:t>Zacchaeus</a:t>
            </a:r>
            <a:r>
              <a:rPr lang="en-US" dirty="0" smtClean="0"/>
              <a:t>).</a:t>
            </a:r>
          </a:p>
          <a:p>
            <a:pPr marL="109728" indent="0">
              <a:buNone/>
            </a:pPr>
            <a:endParaRPr lang="en-US" dirty="0" smtClean="0"/>
          </a:p>
          <a:p>
            <a:pPr lvl="1"/>
            <a:endParaRPr lang="en-US" dirty="0"/>
          </a:p>
          <a:p>
            <a:pPr marL="411480" lvl="1" indent="0">
              <a:buNone/>
            </a:pPr>
            <a:endParaRPr lang="en-US" dirty="0"/>
          </a:p>
          <a:p>
            <a:pPr lvl="1"/>
            <a:endParaRPr lang="en-US" dirty="0" smtClean="0"/>
          </a:p>
          <a:p>
            <a:pPr lvl="1"/>
            <a:endParaRPr lang="en-US" dirty="0"/>
          </a:p>
          <a:p>
            <a:pPr lvl="1"/>
            <a:endParaRPr lang="en-US" dirty="0"/>
          </a:p>
        </p:txBody>
      </p:sp>
    </p:spTree>
    <p:extLst>
      <p:ext uri="{BB962C8B-B14F-4D97-AF65-F5344CB8AC3E}">
        <p14:creationId xmlns:p14="http://schemas.microsoft.com/office/powerpoint/2010/main" val="326353820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Missional</a:t>
            </a:r>
            <a:r>
              <a:rPr lang="en-US" dirty="0" smtClean="0"/>
              <a:t> Discipleship Practices</a:t>
            </a:r>
            <a:endParaRPr lang="en-US" dirty="0"/>
          </a:p>
        </p:txBody>
      </p:sp>
      <p:sp>
        <p:nvSpPr>
          <p:cNvPr id="3" name="Content Placeholder 2"/>
          <p:cNvSpPr>
            <a:spLocks noGrp="1"/>
          </p:cNvSpPr>
          <p:nvPr>
            <p:ph idx="1"/>
          </p:nvPr>
        </p:nvSpPr>
        <p:spPr/>
        <p:txBody>
          <a:bodyPr/>
          <a:lstStyle/>
          <a:p>
            <a:pPr marL="109728" indent="0">
              <a:buNone/>
            </a:pPr>
            <a:r>
              <a:rPr lang="en-US" b="1" dirty="0"/>
              <a:t>6</a:t>
            </a:r>
            <a:r>
              <a:rPr lang="en-US" b="1" dirty="0" smtClean="0"/>
              <a:t>.  Redemption </a:t>
            </a:r>
            <a:r>
              <a:rPr lang="en-US" b="1" dirty="0"/>
              <a:t>of All of Creation</a:t>
            </a:r>
            <a:r>
              <a:rPr lang="en-US" dirty="0"/>
              <a:t>-If we are going to reach our communities with the gospel we have to show them we care about the world. </a:t>
            </a:r>
            <a:endParaRPr lang="en-US" dirty="0" smtClean="0"/>
          </a:p>
          <a:p>
            <a:pPr marL="109728" indent="0">
              <a:buNone/>
            </a:pPr>
            <a:endParaRPr lang="en-US" b="1" dirty="0"/>
          </a:p>
          <a:p>
            <a:pPr marL="109728" indent="0">
              <a:buNone/>
            </a:pPr>
            <a:r>
              <a:rPr lang="en-US" dirty="0" smtClean="0"/>
              <a:t>Mark 16:15, </a:t>
            </a:r>
            <a:r>
              <a:rPr lang="en-US" i="1" dirty="0" smtClean="0"/>
              <a:t>“Go into all the world and proclaim the gospel to the whole creation.”</a:t>
            </a:r>
            <a:endParaRPr lang="en-US" i="1" dirty="0"/>
          </a:p>
          <a:p>
            <a:endParaRPr lang="en-US" dirty="0"/>
          </a:p>
        </p:txBody>
      </p:sp>
    </p:spTree>
    <p:extLst>
      <p:ext uri="{BB962C8B-B14F-4D97-AF65-F5344CB8AC3E}">
        <p14:creationId xmlns:p14="http://schemas.microsoft.com/office/powerpoint/2010/main" val="403083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Missional</a:t>
            </a:r>
            <a:r>
              <a:rPr lang="en-US" dirty="0" smtClean="0"/>
              <a:t> Discipleship Practices</a:t>
            </a:r>
            <a:endParaRPr lang="en-US" dirty="0"/>
          </a:p>
        </p:txBody>
      </p:sp>
      <p:sp>
        <p:nvSpPr>
          <p:cNvPr id="3" name="Content Placeholder 2"/>
          <p:cNvSpPr>
            <a:spLocks noGrp="1"/>
          </p:cNvSpPr>
          <p:nvPr>
            <p:ph idx="1"/>
          </p:nvPr>
        </p:nvSpPr>
        <p:spPr/>
        <p:txBody>
          <a:bodyPr>
            <a:normAutofit/>
          </a:bodyPr>
          <a:lstStyle/>
          <a:p>
            <a:pPr marL="109728" indent="0">
              <a:buNone/>
            </a:pPr>
            <a:r>
              <a:rPr lang="en-US" b="1" dirty="0" smtClean="0"/>
              <a:t>7.  Freedom from Bondage and Oppression.  </a:t>
            </a:r>
            <a:r>
              <a:rPr lang="en-US" dirty="0" smtClean="0"/>
              <a:t>The mission of Jesus was to preach the good news to the poor, to free the prisoner, to make the blind see, and to release the oppressed.</a:t>
            </a:r>
          </a:p>
          <a:p>
            <a:pPr marL="109728" indent="0">
              <a:buNone/>
            </a:pPr>
            <a:endParaRPr lang="en-US" dirty="0" smtClean="0"/>
          </a:p>
          <a:p>
            <a:pPr marL="109728" indent="0">
              <a:buNone/>
            </a:pPr>
            <a:r>
              <a:rPr lang="en-US" sz="2200" i="1" dirty="0" smtClean="0"/>
              <a:t>“The Spirit of the Lord is on me, because he has anointed me, to proclaim good news to the poor. He has sent me to proclaim freedom for the prisoner and recovery of sight to the blind, to set the oppressed free, to proclaim the year of the Lord’s favor” (NIV).   </a:t>
            </a:r>
            <a:r>
              <a:rPr lang="en-US" sz="2200" dirty="0" smtClean="0"/>
              <a:t>Luke 4:18-19 (Isaiah 61:1-2)</a:t>
            </a:r>
            <a:endParaRPr lang="en-US" sz="2200" i="1" dirty="0"/>
          </a:p>
        </p:txBody>
      </p:sp>
    </p:spTree>
    <p:extLst>
      <p:ext uri="{BB962C8B-B14F-4D97-AF65-F5344CB8AC3E}">
        <p14:creationId xmlns:p14="http://schemas.microsoft.com/office/powerpoint/2010/main" val="1448365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90600" y="838200"/>
            <a:ext cx="3429000" cy="508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800600" y="1066800"/>
            <a:ext cx="3962400" cy="2585323"/>
          </a:xfrm>
          <a:prstGeom prst="rect">
            <a:avLst/>
          </a:prstGeom>
          <a:noFill/>
        </p:spPr>
        <p:txBody>
          <a:bodyPr wrap="square" rtlCol="0">
            <a:spAutoFit/>
          </a:bodyPr>
          <a:lstStyle/>
          <a:p>
            <a:r>
              <a:rPr lang="en-US" dirty="0" smtClean="0"/>
              <a:t>New book being released from NPH in Fall 2013</a:t>
            </a:r>
          </a:p>
          <a:p>
            <a:endParaRPr lang="en-US" dirty="0"/>
          </a:p>
          <a:p>
            <a:r>
              <a:rPr lang="en-US" b="1" i="1" dirty="0" err="1" smtClean="0"/>
              <a:t>Missional</a:t>
            </a:r>
            <a:r>
              <a:rPr lang="en-US" b="1" i="1" dirty="0" smtClean="0"/>
              <a:t> Discipleship: Partners in God’s redemptive mission.</a:t>
            </a:r>
          </a:p>
          <a:p>
            <a:endParaRPr lang="en-US" dirty="0"/>
          </a:p>
          <a:p>
            <a:r>
              <a:rPr lang="en-US" dirty="0" smtClean="0"/>
              <a:t>Mark A. Maddix &amp; Jay Richard </a:t>
            </a:r>
            <a:r>
              <a:rPr lang="en-US" dirty="0" err="1" smtClean="0"/>
              <a:t>Akkerman</a:t>
            </a:r>
            <a:r>
              <a:rPr lang="en-US" dirty="0" smtClean="0"/>
              <a:t>, editors</a:t>
            </a:r>
            <a:endParaRPr lang="en-US" dirty="0"/>
          </a:p>
        </p:txBody>
      </p:sp>
    </p:spTree>
    <p:extLst>
      <p:ext uri="{BB962C8B-B14F-4D97-AF65-F5344CB8AC3E}">
        <p14:creationId xmlns:p14="http://schemas.microsoft.com/office/powerpoint/2010/main" val="213670323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lstStyle/>
          <a:p>
            <a:r>
              <a:rPr lang="en-US" dirty="0" smtClean="0"/>
              <a:t>Summary</a:t>
            </a:r>
            <a:endParaRPr lang="en-US" dirty="0"/>
          </a:p>
        </p:txBody>
      </p:sp>
      <p:sp>
        <p:nvSpPr>
          <p:cNvPr id="3" name="Content Placeholder 2"/>
          <p:cNvSpPr>
            <a:spLocks noGrp="1"/>
          </p:cNvSpPr>
          <p:nvPr>
            <p:ph idx="1"/>
          </p:nvPr>
        </p:nvSpPr>
        <p:spPr>
          <a:xfrm>
            <a:off x="457200" y="1828800"/>
            <a:ext cx="8229600" cy="4325112"/>
          </a:xfrm>
        </p:spPr>
        <p:txBody>
          <a:bodyPr/>
          <a:lstStyle/>
          <a:p>
            <a:r>
              <a:rPr lang="en-US" dirty="0" smtClean="0"/>
              <a:t>A holistic view of discipleship includes evangelism as witness.</a:t>
            </a:r>
          </a:p>
          <a:p>
            <a:r>
              <a:rPr lang="en-US" dirty="0" smtClean="0"/>
              <a:t>As Christians gather for worship we are equipped through the “means of grace” to engage in God’s mission in the world.</a:t>
            </a:r>
          </a:p>
          <a:p>
            <a:r>
              <a:rPr lang="en-US" dirty="0" smtClean="0"/>
              <a:t>As </a:t>
            </a:r>
            <a:r>
              <a:rPr lang="en-US" dirty="0" err="1" smtClean="0"/>
              <a:t>missional</a:t>
            </a:r>
            <a:r>
              <a:rPr lang="en-US" dirty="0" smtClean="0"/>
              <a:t> disciples we recognize that God is working in all aspects of the world. </a:t>
            </a:r>
          </a:p>
          <a:p>
            <a:r>
              <a:rPr lang="en-US" dirty="0" smtClean="0"/>
              <a:t>As we engage in </a:t>
            </a:r>
            <a:r>
              <a:rPr lang="en-US" dirty="0" err="1" smtClean="0"/>
              <a:t>missional</a:t>
            </a:r>
            <a:r>
              <a:rPr lang="en-US" dirty="0" smtClean="0"/>
              <a:t> practices we restore, renewal, and redeem persons and all of creation.</a:t>
            </a:r>
          </a:p>
          <a:p>
            <a:endParaRPr lang="en-US" dirty="0"/>
          </a:p>
        </p:txBody>
      </p:sp>
    </p:spTree>
    <p:extLst>
      <p:ext uri="{BB962C8B-B14F-4D97-AF65-F5344CB8AC3E}">
        <p14:creationId xmlns:p14="http://schemas.microsoft.com/office/powerpoint/2010/main" val="4079927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idx="1"/>
          </p:nvPr>
        </p:nvSpPr>
        <p:spPr>
          <a:xfrm>
            <a:off x="685800" y="685800"/>
            <a:ext cx="7772400" cy="5486400"/>
          </a:xfrm>
        </p:spPr>
        <p:txBody>
          <a:bodyPr>
            <a:noAutofit/>
          </a:bodyPr>
          <a:lstStyle/>
          <a:p>
            <a:r>
              <a:rPr lang="en-US" sz="1400" dirty="0" err="1" smtClean="0"/>
              <a:t>Akkerman</a:t>
            </a:r>
            <a:r>
              <a:rPr lang="en-US" sz="1400" dirty="0" smtClean="0"/>
              <a:t>, Jay R. and Mark A. Maddix.  2013. </a:t>
            </a:r>
            <a:r>
              <a:rPr lang="en-US" sz="1400" i="1" dirty="0" err="1" smtClean="0"/>
              <a:t>Missional</a:t>
            </a:r>
            <a:r>
              <a:rPr lang="en-US" sz="1400" i="1" dirty="0" smtClean="0"/>
              <a:t> Discipleship:  Partners in God’s Redemptive Mission.  </a:t>
            </a:r>
            <a:r>
              <a:rPr lang="en-US" sz="1400" smtClean="0"/>
              <a:t>Kansas </a:t>
            </a:r>
            <a:r>
              <a:rPr lang="en-US" sz="1400" dirty="0" smtClean="0"/>
              <a:t>City, MO:  Beacon </a:t>
            </a:r>
            <a:r>
              <a:rPr lang="en-US" sz="1400" smtClean="0"/>
              <a:t>Hill Press</a:t>
            </a:r>
            <a:r>
              <a:rPr lang="en-US" sz="1400"/>
              <a:t>.</a:t>
            </a:r>
            <a:endParaRPr lang="en-US" sz="1400" dirty="0" smtClean="0"/>
          </a:p>
          <a:p>
            <a:endParaRPr lang="en-US" sz="1000" dirty="0"/>
          </a:p>
          <a:p>
            <a:r>
              <a:rPr lang="en-US" sz="1400" dirty="0" smtClean="0"/>
              <a:t>Connor</a:t>
            </a:r>
            <a:r>
              <a:rPr lang="en-US" sz="1400" dirty="0"/>
              <a:t>, Benjamin T. 2011. </a:t>
            </a:r>
            <a:r>
              <a:rPr lang="en-US" sz="1400" i="1" dirty="0"/>
              <a:t>Practicing witness: A </a:t>
            </a:r>
            <a:r>
              <a:rPr lang="en-US" sz="1400" i="1" dirty="0" err="1"/>
              <a:t>missional</a:t>
            </a:r>
            <a:r>
              <a:rPr lang="en-US" sz="1400" i="1" dirty="0"/>
              <a:t> vision of Christian practices. </a:t>
            </a:r>
            <a:r>
              <a:rPr lang="en-US" sz="1400" dirty="0" smtClean="0"/>
              <a:t>Grand </a:t>
            </a:r>
            <a:r>
              <a:rPr lang="en-US" sz="1400" dirty="0"/>
              <a:t>Rapids: Eerdmans </a:t>
            </a:r>
            <a:r>
              <a:rPr lang="en-US" sz="1400" dirty="0" smtClean="0"/>
              <a:t>Publishing</a:t>
            </a:r>
            <a:endParaRPr lang="en-US" sz="1400" dirty="0"/>
          </a:p>
          <a:p>
            <a:pPr marL="68580" indent="0">
              <a:buNone/>
            </a:pPr>
            <a:r>
              <a:rPr lang="en-US" sz="1400" dirty="0"/>
              <a:t> </a:t>
            </a:r>
          </a:p>
          <a:p>
            <a:r>
              <a:rPr lang="en-US" sz="1400" dirty="0"/>
              <a:t>Hirsch, Alan and Debra. 2010. </a:t>
            </a:r>
            <a:r>
              <a:rPr lang="en-US" sz="1400" i="1" dirty="0"/>
              <a:t>Untamed: Reactivating a </a:t>
            </a:r>
            <a:r>
              <a:rPr lang="en-US" sz="1400" i="1" dirty="0" err="1"/>
              <a:t>missional</a:t>
            </a:r>
            <a:r>
              <a:rPr lang="en-US" sz="1400" i="1" dirty="0"/>
              <a:t> form of discipleship</a:t>
            </a:r>
            <a:r>
              <a:rPr lang="en-US" sz="1400" dirty="0"/>
              <a:t>. Grand Rapids: </a:t>
            </a:r>
            <a:r>
              <a:rPr lang="en-US" sz="1400" dirty="0" err="1"/>
              <a:t>BakerBooks</a:t>
            </a:r>
            <a:r>
              <a:rPr lang="en-US" sz="1400" dirty="0" smtClean="0"/>
              <a:t>.</a:t>
            </a:r>
          </a:p>
          <a:p>
            <a:endParaRPr lang="en-US" sz="1000" dirty="0"/>
          </a:p>
          <a:p>
            <a:r>
              <a:rPr lang="en-US" sz="1400" dirty="0" err="1" smtClean="0"/>
              <a:t>Guder</a:t>
            </a:r>
            <a:r>
              <a:rPr lang="en-US" sz="1400" dirty="0"/>
              <a:t>, Darrell L., ed. </a:t>
            </a:r>
            <a:r>
              <a:rPr lang="en-US" sz="1400" dirty="0" smtClean="0"/>
              <a:t>1998. </a:t>
            </a:r>
            <a:r>
              <a:rPr lang="en-US" sz="1400" i="1" dirty="0" err="1" smtClean="0"/>
              <a:t>Missional</a:t>
            </a:r>
            <a:r>
              <a:rPr lang="en-US" sz="1400" i="1" dirty="0" smtClean="0"/>
              <a:t> </a:t>
            </a:r>
            <a:r>
              <a:rPr lang="en-US" sz="1400" i="1" dirty="0"/>
              <a:t>Church: A vision for the sending of the Church in North America. </a:t>
            </a:r>
            <a:r>
              <a:rPr lang="en-US" sz="1400" dirty="0" smtClean="0"/>
              <a:t>Grand </a:t>
            </a:r>
            <a:r>
              <a:rPr lang="en-US" sz="1400" dirty="0"/>
              <a:t>Rapids: Wm. B. Eerdmans Publishing </a:t>
            </a:r>
            <a:r>
              <a:rPr lang="en-US" sz="1400" dirty="0" smtClean="0"/>
              <a:t>Company</a:t>
            </a:r>
            <a:r>
              <a:rPr lang="en-US" sz="1400" dirty="0"/>
              <a:t>.</a:t>
            </a:r>
          </a:p>
          <a:p>
            <a:endParaRPr lang="en-US" sz="1000" dirty="0"/>
          </a:p>
          <a:p>
            <a:r>
              <a:rPr lang="en-US" sz="1400" dirty="0" err="1"/>
              <a:t>Helland</a:t>
            </a:r>
            <a:r>
              <a:rPr lang="en-US" sz="1400" dirty="0"/>
              <a:t>, Roger and Leonard </a:t>
            </a:r>
            <a:r>
              <a:rPr lang="en-US" sz="1400" dirty="0" err="1"/>
              <a:t>Hjalmarson</a:t>
            </a:r>
            <a:r>
              <a:rPr lang="en-US" sz="1400" dirty="0"/>
              <a:t>. </a:t>
            </a:r>
            <a:r>
              <a:rPr lang="en-US" sz="1400" dirty="0" smtClean="0"/>
              <a:t>2011. </a:t>
            </a:r>
            <a:r>
              <a:rPr lang="en-US" sz="1400" i="1" dirty="0" err="1" smtClean="0"/>
              <a:t>Missional</a:t>
            </a:r>
            <a:r>
              <a:rPr lang="en-US" sz="1400" i="1" dirty="0" smtClean="0"/>
              <a:t> </a:t>
            </a:r>
            <a:r>
              <a:rPr lang="en-US" sz="1400" i="1" dirty="0"/>
              <a:t>spirituality: Embodying God’s love from the inside out. </a:t>
            </a:r>
            <a:r>
              <a:rPr lang="en-US" sz="1400" dirty="0" smtClean="0"/>
              <a:t>Downers </a:t>
            </a:r>
            <a:r>
              <a:rPr lang="en-US" sz="1400" dirty="0"/>
              <a:t>Grove, Illinois: </a:t>
            </a:r>
            <a:r>
              <a:rPr lang="en-US" sz="1400" dirty="0" err="1"/>
              <a:t>InterVarsity</a:t>
            </a:r>
            <a:r>
              <a:rPr lang="en-US" sz="1400" dirty="0"/>
              <a:t> </a:t>
            </a:r>
            <a:r>
              <a:rPr lang="en-US" sz="1400" dirty="0" smtClean="0"/>
              <a:t>Press</a:t>
            </a:r>
            <a:r>
              <a:rPr lang="en-US" sz="1400" dirty="0"/>
              <a:t>.</a:t>
            </a:r>
          </a:p>
          <a:p>
            <a:endParaRPr lang="en-US" sz="1000" dirty="0"/>
          </a:p>
          <a:p>
            <a:r>
              <a:rPr lang="en-US" sz="1400" dirty="0"/>
              <a:t>McNeal, Reggie. </a:t>
            </a:r>
            <a:r>
              <a:rPr lang="en-US" sz="1400" dirty="0" smtClean="0"/>
              <a:t>2011. </a:t>
            </a:r>
            <a:r>
              <a:rPr lang="en-US" sz="1400" i="1" dirty="0" err="1" smtClean="0"/>
              <a:t>Missional</a:t>
            </a:r>
            <a:r>
              <a:rPr lang="en-US" sz="1400" i="1" dirty="0" smtClean="0"/>
              <a:t> </a:t>
            </a:r>
            <a:r>
              <a:rPr lang="en-US" sz="1400" i="1" dirty="0"/>
              <a:t>communities: The rise of the post-congregational Church. </a:t>
            </a:r>
            <a:r>
              <a:rPr lang="en-US" sz="1400" dirty="0" smtClean="0"/>
              <a:t>San </a:t>
            </a:r>
            <a:r>
              <a:rPr lang="en-US" sz="1400" dirty="0"/>
              <a:t>Francisco: </a:t>
            </a:r>
            <a:r>
              <a:rPr lang="en-US" sz="1400" dirty="0" err="1" smtClean="0"/>
              <a:t>Jossey</a:t>
            </a:r>
            <a:r>
              <a:rPr lang="en-US" sz="1400" dirty="0" smtClean="0"/>
              <a:t>-Bass</a:t>
            </a:r>
            <a:r>
              <a:rPr lang="en-US" sz="1400" dirty="0"/>
              <a:t>.</a:t>
            </a:r>
          </a:p>
          <a:p>
            <a:pPr marL="68580" indent="0">
              <a:buNone/>
            </a:pPr>
            <a:endParaRPr lang="en-US" sz="1000" dirty="0"/>
          </a:p>
          <a:p>
            <a:r>
              <a:rPr lang="en-US" sz="1400" dirty="0" err="1"/>
              <a:t>Newbigin</a:t>
            </a:r>
            <a:r>
              <a:rPr lang="en-US" sz="1400" dirty="0"/>
              <a:t>, </a:t>
            </a:r>
            <a:r>
              <a:rPr lang="en-US" sz="1400" dirty="0" err="1" smtClean="0"/>
              <a:t>Lesslie</a:t>
            </a:r>
            <a:r>
              <a:rPr lang="en-US" sz="1400" dirty="0" smtClean="0"/>
              <a:t>. 1989, </a:t>
            </a:r>
            <a:r>
              <a:rPr lang="en-US" sz="1400" i="1" dirty="0" smtClean="0"/>
              <a:t>The </a:t>
            </a:r>
            <a:r>
              <a:rPr lang="en-US" sz="1400" i="1" dirty="0"/>
              <a:t>Gospel in a </a:t>
            </a:r>
            <a:r>
              <a:rPr lang="en-US" sz="1400" i="1" dirty="0" err="1"/>
              <a:t>pluristic</a:t>
            </a:r>
            <a:r>
              <a:rPr lang="en-US" sz="1400" i="1" dirty="0"/>
              <a:t> </a:t>
            </a:r>
            <a:r>
              <a:rPr lang="en-US" sz="1400" i="1" dirty="0" smtClean="0"/>
              <a:t>society. </a:t>
            </a:r>
            <a:r>
              <a:rPr lang="en-US" sz="1400" dirty="0" smtClean="0"/>
              <a:t>Grand </a:t>
            </a:r>
            <a:r>
              <a:rPr lang="en-US" sz="1400" dirty="0"/>
              <a:t>Rapids: Wm. </a:t>
            </a:r>
            <a:r>
              <a:rPr lang="en-US" sz="1400" dirty="0" smtClean="0"/>
              <a:t>Eerdmans</a:t>
            </a:r>
            <a:r>
              <a:rPr lang="en-US" sz="1400" dirty="0"/>
              <a:t>.</a:t>
            </a:r>
          </a:p>
          <a:p>
            <a:endParaRPr lang="en-US" sz="1000" dirty="0"/>
          </a:p>
          <a:p>
            <a:r>
              <a:rPr lang="en-US" sz="1400" dirty="0" err="1"/>
              <a:t>Roxburgh</a:t>
            </a:r>
            <a:r>
              <a:rPr lang="en-US" sz="1400" dirty="0"/>
              <a:t>, Alan J. and M. Scott Boren. </a:t>
            </a:r>
            <a:r>
              <a:rPr lang="en-US" sz="1400" dirty="0" smtClean="0"/>
              <a:t>2011. </a:t>
            </a:r>
            <a:r>
              <a:rPr lang="en-US" sz="1400" i="1" dirty="0" smtClean="0"/>
              <a:t>Introducing </a:t>
            </a:r>
            <a:r>
              <a:rPr lang="en-US" sz="1400" i="1" dirty="0"/>
              <a:t>the </a:t>
            </a:r>
            <a:r>
              <a:rPr lang="en-US" sz="1400" i="1" dirty="0" err="1"/>
              <a:t>missional</a:t>
            </a:r>
            <a:r>
              <a:rPr lang="en-US" sz="1400" i="1" dirty="0"/>
              <a:t> Church: What it is, Why it matters, How to become one</a:t>
            </a:r>
            <a:r>
              <a:rPr lang="en-US" sz="1400" dirty="0"/>
              <a:t>.  </a:t>
            </a:r>
            <a:r>
              <a:rPr lang="en-US" sz="1400" dirty="0" smtClean="0"/>
              <a:t>Grand </a:t>
            </a:r>
            <a:r>
              <a:rPr lang="en-US" sz="1400" dirty="0"/>
              <a:t>Rapids: Baker </a:t>
            </a:r>
            <a:r>
              <a:rPr lang="en-US" sz="1400" dirty="0" smtClean="0"/>
              <a:t>Books</a:t>
            </a:r>
            <a:r>
              <a:rPr lang="en-US" sz="1400" dirty="0"/>
              <a:t>.</a:t>
            </a:r>
          </a:p>
          <a:p>
            <a:endParaRPr lang="en-US" sz="1000" dirty="0"/>
          </a:p>
          <a:p>
            <a:r>
              <a:rPr lang="en-US" sz="1400" dirty="0"/>
              <a:t>Van </a:t>
            </a:r>
            <a:r>
              <a:rPr lang="en-US" sz="1400" dirty="0" err="1"/>
              <a:t>Gelder</a:t>
            </a:r>
            <a:r>
              <a:rPr lang="en-US" sz="1400" dirty="0"/>
              <a:t>, Craig.  </a:t>
            </a:r>
            <a:r>
              <a:rPr lang="en-US" sz="1400" dirty="0" smtClean="0"/>
              <a:t>2007. </a:t>
            </a:r>
            <a:r>
              <a:rPr lang="en-US" sz="1400" i="1" dirty="0" smtClean="0"/>
              <a:t>The </a:t>
            </a:r>
            <a:r>
              <a:rPr lang="en-US" sz="1400" i="1" dirty="0"/>
              <a:t>ministry of the </a:t>
            </a:r>
            <a:r>
              <a:rPr lang="en-US" sz="1400" i="1" dirty="0" err="1"/>
              <a:t>missional</a:t>
            </a:r>
            <a:r>
              <a:rPr lang="en-US" sz="1400" i="1" dirty="0"/>
              <a:t> church: A Community led by the Spirit.</a:t>
            </a:r>
            <a:r>
              <a:rPr lang="en-US" sz="1400" dirty="0"/>
              <a:t>  </a:t>
            </a:r>
            <a:r>
              <a:rPr lang="en-US" sz="1400" dirty="0" smtClean="0"/>
              <a:t>Grand </a:t>
            </a:r>
            <a:r>
              <a:rPr lang="en-US" sz="1400" dirty="0"/>
              <a:t>Rapids: </a:t>
            </a:r>
            <a:r>
              <a:rPr lang="en-US" sz="1400" dirty="0" err="1" smtClean="0"/>
              <a:t>BakerBooks</a:t>
            </a:r>
            <a:r>
              <a:rPr lang="en-US" sz="1400" dirty="0"/>
              <a:t>.</a:t>
            </a:r>
            <a:r>
              <a:rPr lang="en-US" sz="1400" dirty="0" smtClean="0"/>
              <a:t> </a:t>
            </a:r>
            <a:endParaRPr lang="en-US" sz="1400" dirty="0"/>
          </a:p>
          <a:p>
            <a:endParaRPr lang="en-US" sz="1400" dirty="0"/>
          </a:p>
        </p:txBody>
      </p:sp>
    </p:spTree>
    <p:extLst>
      <p:ext uri="{BB962C8B-B14F-4D97-AF65-F5344CB8AC3E}">
        <p14:creationId xmlns:p14="http://schemas.microsoft.com/office/powerpoint/2010/main" val="241546124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990600" y="838200"/>
            <a:ext cx="3429000" cy="5080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a:xfrm>
            <a:off x="4800600" y="1066800"/>
            <a:ext cx="3962400" cy="2585323"/>
          </a:xfrm>
          <a:prstGeom prst="rect">
            <a:avLst/>
          </a:prstGeom>
          <a:noFill/>
        </p:spPr>
        <p:txBody>
          <a:bodyPr wrap="square" rtlCol="0">
            <a:spAutoFit/>
          </a:bodyPr>
          <a:lstStyle/>
          <a:p>
            <a:r>
              <a:rPr lang="en-US" dirty="0" smtClean="0"/>
              <a:t>New book being released from NPH in Fall 2013</a:t>
            </a:r>
          </a:p>
          <a:p>
            <a:endParaRPr lang="en-US" dirty="0"/>
          </a:p>
          <a:p>
            <a:r>
              <a:rPr lang="en-US" b="1" i="1" dirty="0" err="1" smtClean="0"/>
              <a:t>Missional</a:t>
            </a:r>
            <a:r>
              <a:rPr lang="en-US" b="1" i="1" dirty="0" smtClean="0"/>
              <a:t> Discipleship: Partners in God’s redemptive mission.</a:t>
            </a:r>
          </a:p>
          <a:p>
            <a:endParaRPr lang="en-US" dirty="0"/>
          </a:p>
          <a:p>
            <a:r>
              <a:rPr lang="en-US" dirty="0" smtClean="0"/>
              <a:t>Mark A. Maddix &amp; Jay Richard </a:t>
            </a:r>
            <a:r>
              <a:rPr lang="en-US" dirty="0" err="1" smtClean="0"/>
              <a:t>Akkerman</a:t>
            </a:r>
            <a:r>
              <a:rPr lang="en-US" dirty="0" smtClean="0"/>
              <a:t>, editors</a:t>
            </a:r>
            <a:endParaRPr lang="en-US" dirty="0"/>
          </a:p>
        </p:txBody>
      </p:sp>
    </p:spTree>
    <p:extLst>
      <p:ext uri="{BB962C8B-B14F-4D97-AF65-F5344CB8AC3E}">
        <p14:creationId xmlns:p14="http://schemas.microsoft.com/office/powerpoint/2010/main" val="19864999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a:xfrm>
            <a:off x="1043492" y="2323652"/>
            <a:ext cx="7338508" cy="3508977"/>
          </a:xfrm>
        </p:spPr>
        <p:txBody>
          <a:bodyPr>
            <a:normAutofit/>
          </a:bodyPr>
          <a:lstStyle/>
          <a:p>
            <a:pPr marL="68580" indent="0">
              <a:buNone/>
            </a:pPr>
            <a:r>
              <a:rPr lang="en-US" dirty="0" smtClean="0"/>
              <a:t>Mark A. Maddix, PhD</a:t>
            </a:r>
          </a:p>
          <a:p>
            <a:pPr marL="68580" indent="0">
              <a:buNone/>
            </a:pPr>
            <a:r>
              <a:rPr lang="en-US" dirty="0" smtClean="0"/>
              <a:t>Northwest Nazarene University</a:t>
            </a:r>
          </a:p>
          <a:p>
            <a:pPr marL="68580" indent="0">
              <a:buNone/>
            </a:pPr>
            <a:r>
              <a:rPr lang="en-US" dirty="0" smtClean="0">
                <a:hlinkClick r:id="rId2"/>
              </a:rPr>
              <a:t>mamaddix@nnu.edu</a:t>
            </a:r>
            <a:endParaRPr lang="en-US" dirty="0" smtClean="0"/>
          </a:p>
        </p:txBody>
      </p:sp>
    </p:spTree>
    <p:extLst>
      <p:ext uri="{BB962C8B-B14F-4D97-AF65-F5344CB8AC3E}">
        <p14:creationId xmlns:p14="http://schemas.microsoft.com/office/powerpoint/2010/main" val="409039084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r>
              <a:rPr lang="en-US" dirty="0" smtClean="0"/>
              <a:t>Discipleship Approaches</a:t>
            </a:r>
            <a:endParaRPr lang="en-US" dirty="0"/>
          </a:p>
        </p:txBody>
      </p:sp>
      <p:sp>
        <p:nvSpPr>
          <p:cNvPr id="3" name="Content Placeholder 2"/>
          <p:cNvSpPr>
            <a:spLocks noGrp="1"/>
          </p:cNvSpPr>
          <p:nvPr>
            <p:ph idx="1"/>
          </p:nvPr>
        </p:nvSpPr>
        <p:spPr>
          <a:xfrm>
            <a:off x="457200" y="1828800"/>
            <a:ext cx="8229600" cy="4325112"/>
          </a:xfrm>
        </p:spPr>
        <p:txBody>
          <a:bodyPr/>
          <a:lstStyle/>
          <a:p>
            <a:r>
              <a:rPr lang="en-US" dirty="0" smtClean="0"/>
              <a:t>Catechesis (education)</a:t>
            </a:r>
          </a:p>
          <a:p>
            <a:pPr marL="109728" indent="0">
              <a:buNone/>
            </a:pPr>
            <a:endParaRPr lang="en-US" dirty="0" smtClean="0"/>
          </a:p>
          <a:p>
            <a:r>
              <a:rPr lang="en-US" dirty="0" smtClean="0"/>
              <a:t>Spiritual Formation (spiritual growth)</a:t>
            </a:r>
          </a:p>
          <a:p>
            <a:endParaRPr lang="en-US" dirty="0" smtClean="0"/>
          </a:p>
          <a:p>
            <a:r>
              <a:rPr lang="en-US" dirty="0" smtClean="0"/>
              <a:t>Mentoring (personal discipleship)</a:t>
            </a:r>
          </a:p>
          <a:p>
            <a:endParaRPr lang="en-US" dirty="0" smtClean="0"/>
          </a:p>
          <a:p>
            <a:r>
              <a:rPr lang="en-US" dirty="0" err="1" smtClean="0"/>
              <a:t>Missional</a:t>
            </a:r>
            <a:r>
              <a:rPr lang="en-US" dirty="0" smtClean="0"/>
              <a:t> Engagement (witness)</a:t>
            </a:r>
            <a:endParaRPr lang="en-US" dirty="0"/>
          </a:p>
        </p:txBody>
      </p:sp>
    </p:spTree>
    <p:extLst>
      <p:ext uri="{BB962C8B-B14F-4D97-AF65-F5344CB8AC3E}">
        <p14:creationId xmlns:p14="http://schemas.microsoft.com/office/powerpoint/2010/main" val="43640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Evangelism and Discipleship</a:t>
            </a:r>
            <a:endParaRPr lang="en-US" dirty="0"/>
          </a:p>
        </p:txBody>
      </p:sp>
      <p:sp>
        <p:nvSpPr>
          <p:cNvPr id="3" name="Content Placeholder 2"/>
          <p:cNvSpPr>
            <a:spLocks noGrp="1"/>
          </p:cNvSpPr>
          <p:nvPr>
            <p:ph idx="1"/>
          </p:nvPr>
        </p:nvSpPr>
        <p:spPr/>
        <p:txBody>
          <a:bodyPr/>
          <a:lstStyle/>
          <a:p>
            <a:r>
              <a:rPr lang="en-US" dirty="0" smtClean="0"/>
              <a:t>Not Evangelism then Discipleship, but discipleship is the entire process of Christian witness.</a:t>
            </a:r>
          </a:p>
          <a:p>
            <a:endParaRPr lang="en-US" dirty="0"/>
          </a:p>
          <a:p>
            <a:r>
              <a:rPr lang="en-US" dirty="0" smtClean="0"/>
              <a:t>A person’s faith is being formed and shaped before the decision of faith.  Discipleship is the process by which persons are seeking God.</a:t>
            </a:r>
          </a:p>
          <a:p>
            <a:endParaRPr lang="en-US" dirty="0"/>
          </a:p>
          <a:p>
            <a:pPr marL="109728" indent="0">
              <a:buNone/>
            </a:pPr>
            <a:endParaRPr lang="en-US" dirty="0" smtClean="0"/>
          </a:p>
        </p:txBody>
      </p:sp>
    </p:spTree>
    <p:extLst>
      <p:ext uri="{BB962C8B-B14F-4D97-AF65-F5344CB8AC3E}">
        <p14:creationId xmlns:p14="http://schemas.microsoft.com/office/powerpoint/2010/main" val="1813293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09600"/>
            <a:ext cx="7024744" cy="1143000"/>
          </a:xfrm>
        </p:spPr>
        <p:txBody>
          <a:bodyPr/>
          <a:lstStyle/>
          <a:p>
            <a:r>
              <a:rPr lang="en-US" dirty="0" err="1" smtClean="0"/>
              <a:t>Missional</a:t>
            </a:r>
            <a:r>
              <a:rPr lang="en-US" dirty="0" smtClean="0"/>
              <a:t> Theology</a:t>
            </a:r>
            <a:endParaRPr lang="en-US" dirty="0"/>
          </a:p>
        </p:txBody>
      </p:sp>
      <p:sp>
        <p:nvSpPr>
          <p:cNvPr id="3" name="Content Placeholder 2"/>
          <p:cNvSpPr>
            <a:spLocks noGrp="1"/>
          </p:cNvSpPr>
          <p:nvPr>
            <p:ph idx="1"/>
          </p:nvPr>
        </p:nvSpPr>
        <p:spPr>
          <a:xfrm>
            <a:off x="457200" y="1752600"/>
            <a:ext cx="7543800" cy="4495800"/>
          </a:xfrm>
        </p:spPr>
        <p:txBody>
          <a:bodyPr>
            <a:normAutofit/>
          </a:bodyPr>
          <a:lstStyle/>
          <a:p>
            <a:r>
              <a:rPr lang="en-US" dirty="0" smtClean="0"/>
              <a:t>The very heart of the Triune God is mission, </a:t>
            </a:r>
            <a:r>
              <a:rPr lang="en-US" i="1" dirty="0" err="1" smtClean="0"/>
              <a:t>missio</a:t>
            </a:r>
            <a:r>
              <a:rPr lang="en-US" i="1" dirty="0" smtClean="0"/>
              <a:t> </a:t>
            </a:r>
            <a:r>
              <a:rPr lang="en-US" i="1" dirty="0" err="1" smtClean="0"/>
              <a:t>dei</a:t>
            </a:r>
            <a:r>
              <a:rPr lang="en-US" i="1" dirty="0" smtClean="0"/>
              <a:t>. </a:t>
            </a:r>
            <a:endParaRPr lang="en-US" dirty="0" smtClean="0"/>
          </a:p>
          <a:p>
            <a:endParaRPr lang="en-US" dirty="0"/>
          </a:p>
          <a:p>
            <a:r>
              <a:rPr lang="en-US" dirty="0" smtClean="0"/>
              <a:t>“As the Father send me, so I send you” (John 20:21).</a:t>
            </a:r>
          </a:p>
          <a:p>
            <a:endParaRPr lang="en-US" dirty="0"/>
          </a:p>
          <a:p>
            <a:r>
              <a:rPr lang="en-US" dirty="0" smtClean="0"/>
              <a:t>God sent Jesus to redeem all of humanity and creation, and now he sends the Church to partner in the restoration of all things.</a:t>
            </a:r>
            <a:endParaRPr lang="en-US" dirty="0"/>
          </a:p>
        </p:txBody>
      </p:sp>
    </p:spTree>
    <p:extLst>
      <p:ext uri="{BB962C8B-B14F-4D97-AF65-F5344CB8AC3E}">
        <p14:creationId xmlns:p14="http://schemas.microsoft.com/office/powerpoint/2010/main" val="3770330249"/>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0"/>
            <a:ext cx="7024744" cy="1143000"/>
          </a:xfrm>
        </p:spPr>
        <p:txBody>
          <a:bodyPr/>
          <a:lstStyle/>
          <a:p>
            <a:r>
              <a:rPr lang="en-US" dirty="0" err="1" smtClean="0"/>
              <a:t>Missional</a:t>
            </a:r>
            <a:r>
              <a:rPr lang="en-US" dirty="0" smtClean="0"/>
              <a:t> Theology</a:t>
            </a:r>
            <a:endParaRPr lang="en-US" dirty="0"/>
          </a:p>
        </p:txBody>
      </p:sp>
      <p:sp>
        <p:nvSpPr>
          <p:cNvPr id="3" name="Content Placeholder 2"/>
          <p:cNvSpPr>
            <a:spLocks noGrp="1"/>
          </p:cNvSpPr>
          <p:nvPr>
            <p:ph idx="1"/>
          </p:nvPr>
        </p:nvSpPr>
        <p:spPr>
          <a:xfrm>
            <a:off x="304800" y="1447800"/>
            <a:ext cx="7844117" cy="3508977"/>
          </a:xfrm>
        </p:spPr>
        <p:txBody>
          <a:bodyPr/>
          <a:lstStyle/>
          <a:p>
            <a:r>
              <a:rPr lang="en-US" dirty="0" smtClean="0"/>
              <a:t>The Church’s very nature is mission, primarily because God’s nature is mission.</a:t>
            </a:r>
          </a:p>
          <a:p>
            <a:endParaRPr lang="en-US" dirty="0"/>
          </a:p>
          <a:p>
            <a:r>
              <a:rPr lang="en-US" dirty="0" smtClean="0"/>
              <a:t>The nature of the church is seeking and following where God is already active in the world. </a:t>
            </a:r>
            <a:endParaRPr lang="en-US" dirty="0"/>
          </a:p>
        </p:txBody>
      </p:sp>
      <p:pic>
        <p:nvPicPr>
          <p:cNvPr id="4"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600" y="4343400"/>
            <a:ext cx="3429000" cy="1929741"/>
          </a:xfrm>
          <a:prstGeom prst="rect">
            <a:avLst/>
          </a:prstGeom>
        </p:spPr>
      </p:pic>
    </p:spTree>
    <p:extLst>
      <p:ext uri="{BB962C8B-B14F-4D97-AF65-F5344CB8AC3E}">
        <p14:creationId xmlns:p14="http://schemas.microsoft.com/office/powerpoint/2010/main" val="211025289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0"/>
            <a:ext cx="8229600" cy="1066800"/>
          </a:xfrm>
        </p:spPr>
        <p:txBody>
          <a:bodyPr/>
          <a:lstStyle/>
          <a:p>
            <a:r>
              <a:rPr lang="en-US" dirty="0" err="1" smtClean="0"/>
              <a:t>Missional</a:t>
            </a:r>
            <a:r>
              <a:rPr lang="en-US" dirty="0" smtClean="0"/>
              <a:t> Discipleship</a:t>
            </a:r>
            <a:endParaRPr lang="en-US" dirty="0"/>
          </a:p>
        </p:txBody>
      </p:sp>
      <p:sp>
        <p:nvSpPr>
          <p:cNvPr id="3" name="Content Placeholder 2"/>
          <p:cNvSpPr>
            <a:spLocks noGrp="1"/>
          </p:cNvSpPr>
          <p:nvPr>
            <p:ph idx="1"/>
          </p:nvPr>
        </p:nvSpPr>
        <p:spPr>
          <a:xfrm>
            <a:off x="457200" y="1905000"/>
            <a:ext cx="8229600" cy="4325112"/>
          </a:xfrm>
        </p:spPr>
        <p:txBody>
          <a:bodyPr/>
          <a:lstStyle/>
          <a:p>
            <a:r>
              <a:rPr lang="en-US" dirty="0" smtClean="0"/>
              <a:t>The nature of God is mission, the role of the church is forming disciples as we engage in </a:t>
            </a:r>
            <a:r>
              <a:rPr lang="en-US" dirty="0" err="1" smtClean="0"/>
              <a:t>missional</a:t>
            </a:r>
            <a:r>
              <a:rPr lang="en-US" dirty="0" smtClean="0"/>
              <a:t> practices that usher in the Kingdom of God (Maddix, 2013).</a:t>
            </a:r>
          </a:p>
          <a:p>
            <a:endParaRPr lang="en-US" dirty="0"/>
          </a:p>
          <a:p>
            <a:r>
              <a:rPr lang="en-US" dirty="0" smtClean="0"/>
              <a:t>Wesleyan view of Prevenient Grace</a:t>
            </a:r>
          </a:p>
          <a:p>
            <a:pPr lvl="1"/>
            <a:r>
              <a:rPr lang="en-US" dirty="0" smtClean="0"/>
              <a:t>God is already at work in every persons life.</a:t>
            </a:r>
          </a:p>
          <a:p>
            <a:pPr lvl="1"/>
            <a:r>
              <a:rPr lang="en-US" dirty="0" smtClean="0"/>
              <a:t>God is working through all of creation.</a:t>
            </a:r>
          </a:p>
          <a:p>
            <a:pPr lvl="1"/>
            <a:r>
              <a:rPr lang="en-US" dirty="0" smtClean="0"/>
              <a:t>No separation between the secular and sacred.</a:t>
            </a:r>
            <a:endParaRPr lang="en-US" dirty="0"/>
          </a:p>
        </p:txBody>
      </p:sp>
    </p:spTree>
    <p:extLst>
      <p:ext uri="{BB962C8B-B14F-4D97-AF65-F5344CB8AC3E}">
        <p14:creationId xmlns:p14="http://schemas.microsoft.com/office/powerpoint/2010/main" val="209915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err="1" smtClean="0"/>
              <a:t>Missional</a:t>
            </a:r>
            <a:r>
              <a:rPr lang="en-US" dirty="0" smtClean="0"/>
              <a:t> Discipleship</a:t>
            </a:r>
            <a:endParaRPr lang="en-US" dirty="0"/>
          </a:p>
        </p:txBody>
      </p:sp>
      <p:sp>
        <p:nvSpPr>
          <p:cNvPr id="3" name="Content Placeholder 2"/>
          <p:cNvSpPr>
            <a:spLocks noGrp="1"/>
          </p:cNvSpPr>
          <p:nvPr>
            <p:ph idx="1"/>
          </p:nvPr>
        </p:nvSpPr>
        <p:spPr>
          <a:xfrm>
            <a:off x="457200" y="1600200"/>
            <a:ext cx="8229600" cy="4325112"/>
          </a:xfrm>
        </p:spPr>
        <p:txBody>
          <a:bodyPr/>
          <a:lstStyle/>
          <a:p>
            <a:r>
              <a:rPr lang="en-US" dirty="0" smtClean="0"/>
              <a:t>“</a:t>
            </a:r>
            <a:r>
              <a:rPr lang="en-US" dirty="0" err="1" smtClean="0"/>
              <a:t>Missional</a:t>
            </a:r>
            <a:r>
              <a:rPr lang="en-US" dirty="0" smtClean="0"/>
              <a:t> Discipleship represents the missionary nature of the Triune God with the purpose of forming congregations to embody the gospel and to equip Christians to participate in the restorative and redemptive mission of God in the world”  (Maddix, 2013)</a:t>
            </a:r>
            <a:endParaRPr lang="en-US" dirty="0"/>
          </a:p>
        </p:txBody>
      </p:sp>
      <p:pic>
        <p:nvPicPr>
          <p:cNvPr id="4" name="Picture 3" descr="missoinal living.jpg"/>
          <p:cNvPicPr>
            <a:picLocks noChangeAspect="1"/>
          </p:cNvPicPr>
          <p:nvPr/>
        </p:nvPicPr>
        <p:blipFill>
          <a:blip r:embed="rId2"/>
          <a:stretch>
            <a:fillRect/>
          </a:stretch>
        </p:blipFill>
        <p:spPr>
          <a:xfrm>
            <a:off x="2128652" y="4296888"/>
            <a:ext cx="4191000" cy="1900424"/>
          </a:xfrm>
          <a:prstGeom prst="rect">
            <a:avLst/>
          </a:prstGeom>
          <a:ln>
            <a:noFill/>
          </a:ln>
          <a:effectLst>
            <a:softEdge rad="112500"/>
          </a:effectLst>
        </p:spPr>
      </p:pic>
    </p:spTree>
    <p:extLst>
      <p:ext uri="{BB962C8B-B14F-4D97-AF65-F5344CB8AC3E}">
        <p14:creationId xmlns:p14="http://schemas.microsoft.com/office/powerpoint/2010/main" val="333823992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Missional</a:t>
            </a:r>
            <a:r>
              <a:rPr lang="en-US" dirty="0" smtClean="0"/>
              <a:t> Discipleship</a:t>
            </a:r>
            <a:endParaRPr lang="en-US" dirty="0"/>
          </a:p>
        </p:txBody>
      </p:sp>
      <p:sp>
        <p:nvSpPr>
          <p:cNvPr id="3" name="Content Placeholder 2"/>
          <p:cNvSpPr>
            <a:spLocks noGrp="1"/>
          </p:cNvSpPr>
          <p:nvPr>
            <p:ph idx="1"/>
          </p:nvPr>
        </p:nvSpPr>
        <p:spPr>
          <a:xfrm>
            <a:off x="457200" y="2249424"/>
            <a:ext cx="8077200" cy="3313176"/>
          </a:xfrm>
        </p:spPr>
        <p:txBody>
          <a:bodyPr>
            <a:normAutofit/>
          </a:bodyPr>
          <a:lstStyle/>
          <a:p>
            <a:r>
              <a:rPr lang="en-US" dirty="0" smtClean="0"/>
              <a:t>A </a:t>
            </a:r>
            <a:r>
              <a:rPr lang="en-US" dirty="0" err="1" smtClean="0"/>
              <a:t>missional</a:t>
            </a:r>
            <a:r>
              <a:rPr lang="en-US" dirty="0" smtClean="0"/>
              <a:t> discipleship is someone who is engaged in God’s mission in the world.</a:t>
            </a:r>
          </a:p>
          <a:p>
            <a:endParaRPr lang="en-US" dirty="0"/>
          </a:p>
          <a:p>
            <a:r>
              <a:rPr lang="en-US" dirty="0" err="1" smtClean="0"/>
              <a:t>Missional</a:t>
            </a:r>
            <a:r>
              <a:rPr lang="en-US" dirty="0" smtClean="0"/>
              <a:t> disciples reflects someone who is on the journey, of becoming more like Christ, and embodying a life of love. </a:t>
            </a:r>
          </a:p>
          <a:p>
            <a:pPr marL="68580" indent="0">
              <a:buNone/>
            </a:pPr>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400056931"/>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322</TotalTime>
  <Words>1188</Words>
  <Application>Microsoft Macintosh PowerPoint</Application>
  <PresentationFormat>On-screen Show (4:3)</PresentationFormat>
  <Paragraphs>130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Urban</vt:lpstr>
      <vt:lpstr>Developing Missional Disciples: Partnering in God’s Redemptive Mission</vt:lpstr>
      <vt:lpstr>PowerPoint Presentation</vt:lpstr>
      <vt:lpstr>Discipleship Approaches</vt:lpstr>
      <vt:lpstr>Evangelism and Discipleship</vt:lpstr>
      <vt:lpstr>Missional Theology</vt:lpstr>
      <vt:lpstr>Missional Theology</vt:lpstr>
      <vt:lpstr>Missional Discipleship</vt:lpstr>
      <vt:lpstr>Missional Discipleship</vt:lpstr>
      <vt:lpstr>Missional Discipleship</vt:lpstr>
      <vt:lpstr>Missional Discipleship Practices </vt:lpstr>
      <vt:lpstr>Mission begins “within”</vt:lpstr>
      <vt:lpstr>Inside-Out and Outside-In</vt:lpstr>
      <vt:lpstr>Missional Discipleship</vt:lpstr>
      <vt:lpstr>PowerPoint Presentation</vt:lpstr>
      <vt:lpstr>Missional Discipleship Practices</vt:lpstr>
      <vt:lpstr>Missional Discipleship Practices</vt:lpstr>
      <vt:lpstr>Missional Discipleshp Practices</vt:lpstr>
      <vt:lpstr>Missional Discipleship Practices</vt:lpstr>
      <vt:lpstr>Missional Discipleship Practices</vt:lpstr>
      <vt:lpstr>Summary</vt:lpstr>
      <vt:lpstr>PowerPoint Presentation</vt:lpstr>
      <vt:lpstr>PowerPoint Presentation</vt:lpstr>
      <vt:lpstr>Contact Information</vt:lpstr>
    </vt:vector>
  </TitlesOfParts>
  <Company>Northwest Nazarene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“Missional Spirituality: Leadership in a Postmodern World”</dc:title>
  <dc:creator>John Doe</dc:creator>
  <cp:lastModifiedBy>Bruce Nuffer</cp:lastModifiedBy>
  <cp:revision>53</cp:revision>
  <dcterms:created xsi:type="dcterms:W3CDTF">2013-02-05T03:46:38Z</dcterms:created>
  <dcterms:modified xsi:type="dcterms:W3CDTF">2013-08-01T13:36:52Z</dcterms:modified>
</cp:coreProperties>
</file>